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6" r:id="rId2"/>
    <p:sldId id="257" r:id="rId3"/>
    <p:sldId id="271" r:id="rId4"/>
    <p:sldId id="274" r:id="rId5"/>
    <p:sldId id="273" r:id="rId6"/>
    <p:sldId id="275" r:id="rId7"/>
    <p:sldId id="270" r:id="rId8"/>
    <p:sldId id="269" r:id="rId9"/>
    <p:sldId id="277" r:id="rId10"/>
    <p:sldId id="278" r:id="rId11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F30"/>
    <a:srgbClr val="002060"/>
    <a:srgbClr val="FA78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51"/>
    <p:restoredTop sz="95794"/>
  </p:normalViewPr>
  <p:slideViewPr>
    <p:cSldViewPr>
      <p:cViewPr varScale="1">
        <p:scale>
          <a:sx n="70" d="100"/>
          <a:sy n="70" d="100"/>
        </p:scale>
        <p:origin x="112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e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461A7-3B72-8742-9FDB-C6772D44BD95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Click to edit Master text styles</a:t>
            </a:r>
          </a:p>
          <a:p>
            <a:pPr lvl="1"/>
            <a:r>
              <a:rPr lang="it-IT" smtClean="0"/>
              <a:t>Second level</a:t>
            </a:r>
          </a:p>
          <a:p>
            <a:pPr lvl="2"/>
            <a:r>
              <a:rPr lang="it-IT" smtClean="0"/>
              <a:t>Third level</a:t>
            </a:r>
          </a:p>
          <a:p>
            <a:pPr lvl="3"/>
            <a:r>
              <a:rPr lang="it-IT" smtClean="0"/>
              <a:t>Fourth level</a:t>
            </a:r>
          </a:p>
          <a:p>
            <a:pPr lvl="4"/>
            <a:r>
              <a:rPr lang="it-IT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655C18-0EF8-C24C-A36C-F4CC79176FC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521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55C18-0EF8-C24C-A36C-F4CC79176FC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83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acts LIGHT">
    <p:bg>
      <p:bgPr>
        <a:solidFill>
          <a:srgbClr val="F1EF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5302D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495911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0" name="Body Level One…"/>
          <p:cNvSpPr>
            <a:spLocks noGrp="1"/>
          </p:cNvSpPr>
          <p:nvPr>
            <p:ph type="body" idx="1"/>
          </p:nvPr>
        </p:nvSpPr>
        <p:spPr>
          <a:xfrm>
            <a:off x="507999" y="1841500"/>
            <a:ext cx="8382001" cy="3873501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90000"/>
              </a:lnSpc>
              <a:defRPr sz="2812" cap="none">
                <a:solidFill>
                  <a:srgbClr val="35302D"/>
                </a:solidFill>
              </a:defRPr>
            </a:lvl1pPr>
            <a:lvl2pPr algn="l">
              <a:lnSpc>
                <a:spcPct val="90000"/>
              </a:lnSpc>
              <a:spcBef>
                <a:spcPts val="1617"/>
              </a:spcBef>
              <a:defRPr sz="2109">
                <a:solidFill>
                  <a:srgbClr val="35302D"/>
                </a:solidFill>
              </a:defRPr>
            </a:lvl2pPr>
            <a:lvl3pPr algn="l">
              <a:lnSpc>
                <a:spcPct val="120000"/>
              </a:lnSpc>
              <a:defRPr sz="1547">
                <a:solidFill>
                  <a:srgbClr val="35302D"/>
                </a:solidFill>
                <a:latin typeface="+mn-lt"/>
                <a:ea typeface="+mn-ea"/>
                <a:cs typeface="+mn-cs"/>
                <a:sym typeface="Georgia"/>
              </a:defRPr>
            </a:lvl3pPr>
            <a:lvl4pPr algn="l">
              <a:lnSpc>
                <a:spcPct val="100000"/>
              </a:lnSpc>
              <a:defRPr i="1">
                <a:solidFill>
                  <a:srgbClr val="35302D"/>
                </a:solidFill>
              </a:defRPr>
            </a:lvl4pPr>
            <a:lvl5pPr algn="l">
              <a:defRPr>
                <a:solidFill>
                  <a:srgbClr val="35302D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5302D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08206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EDCBE-7DFE-449C-928E-7474B4EBE4E8}" type="datetimeFigureOut">
              <a:rPr lang="it-IT" smtClean="0"/>
              <a:t>07/05/2017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38A19-7476-417F-9047-31F615A5DBCE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ci.it/partyconaci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365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"/>
          <p:cNvSpPr/>
          <p:nvPr/>
        </p:nvSpPr>
        <p:spPr>
          <a:xfrm>
            <a:off x="0" y="-37716"/>
            <a:ext cx="9144000" cy="586396"/>
          </a:xfrm>
          <a:prstGeom prst="rect">
            <a:avLst/>
          </a:prstGeom>
          <a:solidFill>
            <a:schemeClr val="tx2"/>
          </a:solidFill>
          <a:ln w="3175">
            <a:miter lim="400000"/>
          </a:ln>
        </p:spPr>
        <p:txBody>
          <a:bodyPr lIns="29765" tIns="29765" rIns="29765" bIns="29765" anchor="ctr"/>
          <a:lstStyle/>
          <a:p>
            <a:pPr>
              <a:defRPr sz="2600">
                <a:solidFill>
                  <a:srgbClr val="F1EFED"/>
                </a:solidFill>
              </a:defRPr>
            </a:pPr>
            <a:endParaRPr sz="1828"/>
          </a:p>
        </p:txBody>
      </p:sp>
      <p:graphicFrame>
        <p:nvGraphicFramePr>
          <p:cNvPr id="277" name="Table"/>
          <p:cNvGraphicFramePr/>
          <p:nvPr>
            <p:extLst>
              <p:ext uri="{D42A27DB-BD31-4B8C-83A1-F6EECF244321}">
                <p14:modId xmlns:p14="http://schemas.microsoft.com/office/powerpoint/2010/main" val="105662385"/>
              </p:ext>
            </p:extLst>
          </p:nvPr>
        </p:nvGraphicFramePr>
        <p:xfrm>
          <a:off x="0" y="543526"/>
          <a:ext cx="9144000" cy="6340089"/>
        </p:xfrm>
        <a:graphic>
          <a:graphicData uri="http://schemas.openxmlformats.org/drawingml/2006/table">
            <a:tbl>
              <a:tblPr/>
              <a:tblGrid>
                <a:gridCol w="7424712"/>
                <a:gridCol w="1719288"/>
              </a:tblGrid>
              <a:tr h="700454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b="1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ATTIVITÀ</a:t>
                      </a: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b="1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COSTO</a:t>
                      </a:r>
                      <a:r>
                        <a:rPr lang="it-IT" sz="1400" b="1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</a:t>
                      </a:r>
                      <a:endParaRPr lang="it-IT" sz="1000" b="1" kern="1200" dirty="0" smtClean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it-IT" sz="1000" b="1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(IVA</a:t>
                      </a:r>
                      <a:r>
                        <a:rPr lang="it-IT" sz="1000" b="1" kern="1200" baseline="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ESCLUSA)</a:t>
                      </a:r>
                      <a:endParaRPr sz="1000" b="1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551043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it-IT" sz="1400" b="1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ATTIVITÀ </a:t>
                      </a:r>
                      <a:r>
                        <a:rPr sz="1400" b="1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PR </a:t>
                      </a:r>
                      <a:r>
                        <a:rPr lang="it-IT"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–</a:t>
                      </a:r>
                      <a:r>
                        <a:rPr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</a:t>
                      </a:r>
                      <a:r>
                        <a:rPr lang="it-IT"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STRATEGIA, </a:t>
                      </a:r>
                      <a:r>
                        <a:rPr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STESURA </a:t>
                      </a:r>
                      <a:r>
                        <a:rPr sz="14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E </a:t>
                      </a:r>
                      <a:r>
                        <a:rPr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INVIO </a:t>
                      </a:r>
                      <a:r>
                        <a:rPr sz="14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COMUNICATI STAMPA, FOLLOW UP, </a:t>
                      </a:r>
                      <a:r>
                        <a:rPr lang="it-IT"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ORGANIZZAZIONE INTERVISTE</a:t>
                      </a:r>
                      <a:r>
                        <a:rPr lang="it-IT" sz="1400" baseline="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, </a:t>
                      </a:r>
                      <a:r>
                        <a:rPr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REALIZZAZIONE </a:t>
                      </a:r>
                      <a:r>
                        <a:rPr sz="14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E SPEDIZIONE </a:t>
                      </a:r>
                      <a:r>
                        <a:rPr lang="it-IT"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120 </a:t>
                      </a:r>
                      <a:r>
                        <a:rPr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PRESS KIT</a:t>
                      </a:r>
                      <a:r>
                        <a:rPr lang="it-IT"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, ANALISI RISULTATI</a:t>
                      </a:r>
                      <a:endParaRPr sz="14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2200">
                          <a:sym typeface="Helvetica Light"/>
                        </a:defRPr>
                      </a:pPr>
                      <a:r>
                        <a:rPr lang="it-IT" sz="1400" dirty="0" smtClean="0">
                          <a:solidFill>
                            <a:srgbClr val="002060"/>
                          </a:solidFill>
                        </a:rPr>
                        <a:t>25.000 €</a:t>
                      </a:r>
                      <a:endParaRPr sz="1400" dirty="0">
                        <a:solidFill>
                          <a:srgbClr val="002060"/>
                        </a:solidFill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</a:tcPr>
                </a:tc>
              </a:tr>
              <a:tr h="685906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it-IT" sz="1400" b="1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ATTIVITÀ</a:t>
                      </a:r>
                      <a:r>
                        <a:rPr sz="1400" b="1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</a:t>
                      </a:r>
                      <a:r>
                        <a:rPr sz="1400" b="1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DIGITAL </a:t>
                      </a:r>
                      <a:r>
                        <a:rPr sz="14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- DESIGN </a:t>
                      </a:r>
                      <a:r>
                        <a:rPr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SVILUPPO </a:t>
                      </a:r>
                      <a:r>
                        <a:rPr sz="14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LANDING PAGE, TESTI DI DETTAGLIO PIATTAFORMA, STRATEGIA EDITORIALE, COMMUNITY MANAGEMENT, POSTING SOCIAL, REALIZZAZIONI CARD GRAFICHE E FORMATI SPECIALI, </a:t>
                      </a:r>
                      <a:r>
                        <a:rPr sz="14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REPORT DI </a:t>
                      </a:r>
                      <a:r>
                        <a:rPr sz="140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FINE CAMPAGNA</a:t>
                      </a:r>
                      <a:endParaRPr sz="14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40.000</a:t>
                      </a:r>
                      <a:r>
                        <a:rPr lang="it-IT"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€</a:t>
                      </a:r>
                      <a:endParaRPr sz="1400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</a:tcPr>
                </a:tc>
              </a:tr>
              <a:tr h="551043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b="1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CONCORSO</a:t>
                      </a:r>
                      <a:r>
                        <a:rPr sz="1400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- GESTIONE PRATICHE CONCORSUALI, STESURA REGOLAMENTO E CONTATTO VINCITORI</a:t>
                      </a: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15.000</a:t>
                      </a:r>
                      <a:r>
                        <a:rPr lang="it-IT"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€</a:t>
                      </a:r>
                      <a:endParaRPr sz="1400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</a:tcPr>
                </a:tc>
              </a:tr>
              <a:tr h="551043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it-IT" sz="1400" b="1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ATTIVITÀ INFLUENCER</a:t>
                      </a: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- </a:t>
                      </a:r>
                      <a:r>
                        <a:rPr sz="1400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CONTATTO E </a:t>
                      </a: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GESTIONE, </a:t>
                      </a:r>
                      <a:r>
                        <a:rPr sz="1400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PRODUZIONE FOTO/VIDEO PER CAMPAGNA E LOGISTICA VIAGGI</a:t>
                      </a: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30.000</a:t>
                      </a:r>
                      <a:r>
                        <a:rPr lang="it-IT"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€</a:t>
                      </a:r>
                      <a:endParaRPr sz="1400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</a:tcPr>
                </a:tc>
              </a:tr>
              <a:tr h="544789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FEE BEBE VIO</a:t>
                      </a: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30.000</a:t>
                      </a:r>
                      <a:r>
                        <a:rPr lang="it-IT"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€</a:t>
                      </a:r>
                      <a:endParaRPr sz="1400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</a:tcPr>
                </a:tc>
              </a:tr>
              <a:tr h="544789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FEE ALESSANDRO BORGHESE</a:t>
                      </a: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25.000</a:t>
                      </a:r>
                      <a:r>
                        <a:rPr lang="it-IT"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€</a:t>
                      </a:r>
                      <a:endParaRPr sz="1400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</a:tcPr>
                </a:tc>
              </a:tr>
              <a:tr h="544789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FEE MIAMI TRAVELLER DOG</a:t>
                      </a: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5.000</a:t>
                      </a:r>
                      <a:r>
                        <a:rPr lang="it-IT"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€</a:t>
                      </a:r>
                      <a:endParaRPr sz="1400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</a:tcPr>
                </a:tc>
              </a:tr>
              <a:tr h="544789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FEE CHIARA BIASI</a:t>
                      </a: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15.000</a:t>
                      </a:r>
                      <a:r>
                        <a:rPr lang="it-IT"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€</a:t>
                      </a:r>
                      <a:endParaRPr sz="1400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</a:tcPr>
                </a:tc>
              </a:tr>
              <a:tr h="551043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b="1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PIANO MEDIA </a:t>
                      </a:r>
                      <a:r>
                        <a:rPr sz="1400" kern="1200" dirty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- SET UP E GESTIONE CAMPAGNE ADV PER FACEBOOK E INSTAGRAM, FORMATI DEDICATI, BUDGET ADV</a:t>
                      </a: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20.000</a:t>
                      </a:r>
                      <a:r>
                        <a:rPr lang="it-IT" sz="1400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 €</a:t>
                      </a:r>
                      <a:endParaRPr sz="1400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</a:tcPr>
                </a:tc>
              </a:tr>
              <a:tr h="544789"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it-IT" sz="1400" b="1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TOTALE</a:t>
                      </a:r>
                      <a:endParaRPr sz="1400" b="1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it-IT" sz="1400" b="1" kern="1200" dirty="0" smtClean="0">
                          <a:solidFill>
                            <a:srgbClr val="002060"/>
                          </a:solidFill>
                          <a:latin typeface="Calibri" charset="0"/>
                          <a:ea typeface="Calibri" charset="0"/>
                          <a:cs typeface="Calibri" charset="0"/>
                          <a:sym typeface="Copperplate"/>
                        </a:rPr>
                        <a:t>205.000 €</a:t>
                      </a:r>
                      <a:endParaRPr sz="1400" b="1" kern="1200" dirty="0">
                        <a:solidFill>
                          <a:srgbClr val="002060"/>
                        </a:solidFill>
                        <a:latin typeface="Calibri" charset="0"/>
                        <a:ea typeface="Calibri" charset="0"/>
                        <a:cs typeface="Calibri" charset="0"/>
                        <a:sym typeface="Copperplate"/>
                      </a:endParaRPr>
                    </a:p>
                  </a:txBody>
                  <a:tcPr marL="35719" marR="35719" marT="35719" marB="35719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9512" y="29767"/>
            <a:ext cx="26079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solidFill>
                  <a:schemeClr val="bg1"/>
                </a:solidFill>
              </a:rPr>
              <a:t>BUDGET</a:t>
            </a:r>
            <a:endParaRPr lang="en-US" sz="2300" b="1" dirty="0">
              <a:solidFill>
                <a:schemeClr val="bg1"/>
              </a:solidFill>
            </a:endParaRPr>
          </a:p>
        </p:txBody>
      </p:sp>
      <p:sp>
        <p:nvSpPr>
          <p:cNvPr id="7" name="Line"/>
          <p:cNvSpPr/>
          <p:nvPr/>
        </p:nvSpPr>
        <p:spPr>
          <a:xfrm>
            <a:off x="1" y="6857999"/>
            <a:ext cx="9144000" cy="28839"/>
          </a:xfrm>
          <a:prstGeom prst="line">
            <a:avLst/>
          </a:prstGeom>
          <a:ln w="63500">
            <a:solidFill>
              <a:schemeClr val="tx2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37810577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2000"/>
            <a:lum/>
          </a:blip>
          <a:srcRect/>
          <a:stretch>
            <a:fillRect t="-12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4797152"/>
            <a:ext cx="8229600" cy="381642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it-IT" sz="2100" dirty="0" smtClean="0"/>
          </a:p>
          <a:p>
            <a:pPr marL="0" indent="0" algn="just">
              <a:buNone/>
            </a:pPr>
            <a:endParaRPr lang="it-IT" sz="2100" dirty="0" smtClean="0"/>
          </a:p>
          <a:p>
            <a:pPr marL="0" indent="0" algn="just">
              <a:buNone/>
            </a:pPr>
            <a:endParaRPr lang="it-IT" sz="1800" dirty="0"/>
          </a:p>
        </p:txBody>
      </p:sp>
      <p:sp>
        <p:nvSpPr>
          <p:cNvPr id="5" name="Rectangle"/>
          <p:cNvSpPr/>
          <p:nvPr/>
        </p:nvSpPr>
        <p:spPr>
          <a:xfrm>
            <a:off x="0" y="-19291"/>
            <a:ext cx="9144000" cy="586396"/>
          </a:xfrm>
          <a:prstGeom prst="rect">
            <a:avLst/>
          </a:prstGeom>
          <a:solidFill>
            <a:schemeClr val="tx2"/>
          </a:solidFill>
          <a:ln w="3175">
            <a:miter lim="400000"/>
          </a:ln>
        </p:spPr>
        <p:txBody>
          <a:bodyPr lIns="29765" tIns="29765" rIns="29765" bIns="29765" anchor="ctr"/>
          <a:lstStyle/>
          <a:p>
            <a:pPr>
              <a:defRPr sz="2600">
                <a:solidFill>
                  <a:srgbClr val="F1EFED"/>
                </a:solidFill>
              </a:defRPr>
            </a:pPr>
            <a:endParaRPr sz="1828"/>
          </a:p>
        </p:txBody>
      </p:sp>
      <p:sp>
        <p:nvSpPr>
          <p:cNvPr id="6" name="TextBox 5"/>
          <p:cNvSpPr txBox="1"/>
          <p:nvPr/>
        </p:nvSpPr>
        <p:spPr>
          <a:xfrm>
            <a:off x="179512" y="29767"/>
            <a:ext cx="727280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solidFill>
                  <a:schemeClr val="bg1"/>
                </a:solidFill>
              </a:rPr>
              <a:t>PREMESSA E OBIETTIVI</a:t>
            </a:r>
            <a:endParaRPr lang="en-US" sz="2300" b="1" dirty="0">
              <a:solidFill>
                <a:schemeClr val="bg1"/>
              </a:solidFill>
            </a:endParaRPr>
          </a:p>
        </p:txBody>
      </p:sp>
      <p:sp>
        <p:nvSpPr>
          <p:cNvPr id="8" name="Line"/>
          <p:cNvSpPr/>
          <p:nvPr/>
        </p:nvSpPr>
        <p:spPr>
          <a:xfrm>
            <a:off x="-41671" y="6828234"/>
            <a:ext cx="9172480" cy="29766"/>
          </a:xfrm>
          <a:prstGeom prst="line">
            <a:avLst/>
          </a:prstGeom>
          <a:ln w="63500">
            <a:solidFill>
              <a:schemeClr val="tx2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10" name="Segnaposto contenuto 2"/>
          <p:cNvSpPr txBox="1">
            <a:spLocks/>
          </p:cNvSpPr>
          <p:nvPr/>
        </p:nvSpPr>
        <p:spPr>
          <a:xfrm>
            <a:off x="375587" y="1045450"/>
            <a:ext cx="8507288" cy="4198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it-IT" sz="1500" dirty="0">
                <a:solidFill>
                  <a:srgbClr val="002060"/>
                </a:solidFill>
              </a:rPr>
              <a:t>La campagna PR integrata ideata per </a:t>
            </a:r>
            <a:r>
              <a:rPr lang="it-IT" sz="1500" b="1" dirty="0" smtClean="0">
                <a:solidFill>
                  <a:srgbClr val="002060"/>
                </a:solidFill>
              </a:rPr>
              <a:t>ACI </a:t>
            </a:r>
            <a:r>
              <a:rPr lang="it-IT" sz="1500" dirty="0">
                <a:solidFill>
                  <a:srgbClr val="002060"/>
                </a:solidFill>
              </a:rPr>
              <a:t>L’ Automobile Club d’Italia, che ha come principale obiettivo quello di raccontare ai </a:t>
            </a:r>
            <a:r>
              <a:rPr lang="it-IT" sz="1500" b="1" dirty="0" err="1">
                <a:solidFill>
                  <a:srgbClr val="002060"/>
                </a:solidFill>
              </a:rPr>
              <a:t>millennials</a:t>
            </a:r>
            <a:r>
              <a:rPr lang="it-IT" sz="1500" dirty="0">
                <a:solidFill>
                  <a:srgbClr val="002060"/>
                </a:solidFill>
              </a:rPr>
              <a:t> i vantaggi dell’essere </a:t>
            </a:r>
            <a:r>
              <a:rPr lang="it-IT" sz="1500" b="1" dirty="0">
                <a:solidFill>
                  <a:srgbClr val="002060"/>
                </a:solidFill>
              </a:rPr>
              <a:t>socio ACI</a:t>
            </a:r>
            <a:r>
              <a:rPr lang="it-IT" sz="1500" dirty="0">
                <a:solidFill>
                  <a:srgbClr val="002060"/>
                </a:solidFill>
              </a:rPr>
              <a:t>, ruota attorno al tema della </a:t>
            </a:r>
            <a:r>
              <a:rPr lang="it-IT" sz="1500" b="1" dirty="0">
                <a:solidFill>
                  <a:srgbClr val="002060"/>
                </a:solidFill>
              </a:rPr>
              <a:t>mobilità espressa dal viaggio</a:t>
            </a:r>
            <a:r>
              <a:rPr lang="it-IT" sz="1500" dirty="0">
                <a:solidFill>
                  <a:srgbClr val="002060"/>
                </a:solidFill>
              </a:rPr>
              <a:t>, esperienza di esplorazione dinamica amata dai nativi digitali in tutte le dimensioni, on e off-line.  L’ente pubblico ACI è come un’agenzia viaggi 4.0, mette a disposizione dei propri soci benefit che in ottica vacanziera possono creare dei pacchetti completi per il tipo di esperienza desiderata (dai mezzi di </a:t>
            </a:r>
            <a:r>
              <a:rPr lang="it-IT" sz="1500" dirty="0" smtClean="0">
                <a:solidFill>
                  <a:srgbClr val="002060"/>
                </a:solidFill>
              </a:rPr>
              <a:t>spostamento, all’assistenza e soccorso stradale, ai servizi come </a:t>
            </a:r>
            <a:r>
              <a:rPr lang="it-IT" sz="1500" dirty="0">
                <a:solidFill>
                  <a:srgbClr val="002060"/>
                </a:solidFill>
              </a:rPr>
              <a:t>alberghi, mostre, musei, ecc.). Inoltre, in ogni gruppo alle prese con l’organizzazione di un viaggio, viene sempre identificata una figura come “driver” che trascina gli altri, la persona </a:t>
            </a:r>
            <a:r>
              <a:rPr lang="it-IT" sz="1500" dirty="0" smtClean="0">
                <a:solidFill>
                  <a:srgbClr val="002060"/>
                </a:solidFill>
              </a:rPr>
              <a:t>responsabile </a:t>
            </a:r>
            <a:r>
              <a:rPr lang="it-IT" sz="1500" dirty="0">
                <a:solidFill>
                  <a:srgbClr val="002060"/>
                </a:solidFill>
              </a:rPr>
              <a:t>a cui la compagnia guarda come riferimento.</a:t>
            </a:r>
          </a:p>
          <a:p>
            <a:pPr marL="0" indent="0" algn="just">
              <a:buNone/>
            </a:pPr>
            <a:endParaRPr lang="it-IT" sz="1500" dirty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500" dirty="0">
                <a:solidFill>
                  <a:srgbClr val="002060"/>
                </a:solidFill>
              </a:rPr>
              <a:t>I messaggi su cui si farà </a:t>
            </a:r>
            <a:r>
              <a:rPr lang="it-IT" sz="1500" dirty="0" smtClean="0">
                <a:solidFill>
                  <a:srgbClr val="002060"/>
                </a:solidFill>
              </a:rPr>
              <a:t>leva </a:t>
            </a:r>
            <a:r>
              <a:rPr lang="it-IT" sz="1500" dirty="0">
                <a:solidFill>
                  <a:srgbClr val="002060"/>
                </a:solidFill>
              </a:rPr>
              <a:t>sono quelli che un viaggio con ACI è un viaggio sicuro e il tesserato ACI il </a:t>
            </a:r>
            <a:r>
              <a:rPr lang="it-IT" sz="1500" b="1" dirty="0" smtClean="0">
                <a:solidFill>
                  <a:srgbClr val="002060"/>
                </a:solidFill>
              </a:rPr>
              <a:t>“compagno di viaggio ideale”</a:t>
            </a:r>
            <a:r>
              <a:rPr lang="it-IT" sz="1500" dirty="0" smtClean="0">
                <a:solidFill>
                  <a:srgbClr val="002060"/>
                </a:solidFill>
              </a:rPr>
              <a:t>,</a:t>
            </a:r>
            <a:r>
              <a:rPr lang="it-IT" sz="1500" b="1" dirty="0" smtClean="0">
                <a:solidFill>
                  <a:srgbClr val="002060"/>
                </a:solidFill>
              </a:rPr>
              <a:t> </a:t>
            </a:r>
            <a:r>
              <a:rPr lang="it-IT" sz="1500" dirty="0" smtClean="0">
                <a:solidFill>
                  <a:srgbClr val="002060"/>
                </a:solidFill>
              </a:rPr>
              <a:t>esperto </a:t>
            </a:r>
            <a:r>
              <a:rPr lang="it-IT" sz="1500" dirty="0">
                <a:solidFill>
                  <a:srgbClr val="002060"/>
                </a:solidFill>
              </a:rPr>
              <a:t>e affidabile, l’individuo sempre informato sulle migliori offerte e con la migliore capacità di pianificare i vari spostamenti grazie ai numerosi plus di cui può </a:t>
            </a:r>
            <a:r>
              <a:rPr lang="it-IT" sz="1500" dirty="0" smtClean="0">
                <a:solidFill>
                  <a:srgbClr val="002060"/>
                </a:solidFill>
              </a:rPr>
              <a:t>beneficiare.</a:t>
            </a:r>
            <a:endParaRPr lang="it-IT" sz="1500" dirty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endParaRPr lang="it-IT" sz="1500" dirty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500" dirty="0">
                <a:solidFill>
                  <a:srgbClr val="002060"/>
                </a:solidFill>
              </a:rPr>
              <a:t>Per </a:t>
            </a:r>
            <a:r>
              <a:rPr lang="it-IT" sz="1500">
                <a:solidFill>
                  <a:srgbClr val="002060"/>
                </a:solidFill>
              </a:rPr>
              <a:t>questo </a:t>
            </a:r>
            <a:r>
              <a:rPr lang="it-IT" sz="1500" smtClean="0">
                <a:solidFill>
                  <a:srgbClr val="002060"/>
                </a:solidFill>
              </a:rPr>
              <a:t>motivo </a:t>
            </a:r>
            <a:r>
              <a:rPr lang="it-IT" sz="1500" dirty="0">
                <a:solidFill>
                  <a:srgbClr val="002060"/>
                </a:solidFill>
              </a:rPr>
              <a:t>per l’</a:t>
            </a:r>
            <a:r>
              <a:rPr lang="it-IT" sz="1500" b="1" dirty="0">
                <a:solidFill>
                  <a:srgbClr val="002060"/>
                </a:solidFill>
              </a:rPr>
              <a:t>estate 2017 </a:t>
            </a:r>
            <a:r>
              <a:rPr lang="it-IT" sz="1500" dirty="0">
                <a:solidFill>
                  <a:srgbClr val="002060"/>
                </a:solidFill>
              </a:rPr>
              <a:t>lanceremo </a:t>
            </a:r>
            <a:r>
              <a:rPr lang="it-IT" sz="1500" b="1" dirty="0">
                <a:solidFill>
                  <a:srgbClr val="002060"/>
                </a:solidFill>
              </a:rPr>
              <a:t>#</a:t>
            </a:r>
            <a:r>
              <a:rPr lang="it-IT" sz="1500" b="1" dirty="0" err="1">
                <a:solidFill>
                  <a:srgbClr val="002060"/>
                </a:solidFill>
              </a:rPr>
              <a:t>PartyconACI</a:t>
            </a:r>
            <a:r>
              <a:rPr lang="it-IT" sz="1500" dirty="0">
                <a:solidFill>
                  <a:srgbClr val="002060"/>
                </a:solidFill>
              </a:rPr>
              <a:t>, iniziativa </a:t>
            </a:r>
            <a:r>
              <a:rPr lang="it-IT" sz="1500" dirty="0" smtClean="0">
                <a:solidFill>
                  <a:srgbClr val="002060"/>
                </a:solidFill>
              </a:rPr>
              <a:t>che già nel </a:t>
            </a:r>
            <a:r>
              <a:rPr lang="it-IT" sz="1500" dirty="0" err="1" smtClean="0">
                <a:solidFill>
                  <a:srgbClr val="002060"/>
                </a:solidFill>
              </a:rPr>
              <a:t>naming</a:t>
            </a:r>
            <a:r>
              <a:rPr lang="it-IT" sz="1500" dirty="0" smtClean="0">
                <a:solidFill>
                  <a:srgbClr val="002060"/>
                </a:solidFill>
              </a:rPr>
              <a:t> evoca festa, desiderio di condivisione, e che nel gioco di parole si sposa con la voglia di partire in vacanza tipica del periodo. </a:t>
            </a:r>
            <a:r>
              <a:rPr lang="it-IT" sz="1500" dirty="0" err="1" smtClean="0">
                <a:solidFill>
                  <a:srgbClr val="002060"/>
                </a:solidFill>
              </a:rPr>
              <a:t>Key</a:t>
            </a:r>
            <a:r>
              <a:rPr lang="it-IT" sz="1500" dirty="0" smtClean="0">
                <a:solidFill>
                  <a:srgbClr val="002060"/>
                </a:solidFill>
              </a:rPr>
              <a:t> </a:t>
            </a:r>
            <a:r>
              <a:rPr lang="it-IT" sz="1500" dirty="0" err="1" smtClean="0">
                <a:solidFill>
                  <a:srgbClr val="002060"/>
                </a:solidFill>
              </a:rPr>
              <a:t>message</a:t>
            </a:r>
            <a:r>
              <a:rPr lang="it-IT" sz="1500" dirty="0" smtClean="0">
                <a:solidFill>
                  <a:srgbClr val="002060"/>
                </a:solidFill>
              </a:rPr>
              <a:t> positivi e di </a:t>
            </a:r>
            <a:r>
              <a:rPr lang="it-IT" sz="1500" dirty="0">
                <a:solidFill>
                  <a:srgbClr val="002060"/>
                </a:solidFill>
              </a:rPr>
              <a:t>richiamo </a:t>
            </a:r>
            <a:r>
              <a:rPr lang="it-IT" sz="1500" dirty="0" smtClean="0">
                <a:solidFill>
                  <a:srgbClr val="002060"/>
                </a:solidFill>
              </a:rPr>
              <a:t>per </a:t>
            </a:r>
            <a:r>
              <a:rPr lang="it-IT" sz="1500" dirty="0">
                <a:solidFill>
                  <a:srgbClr val="002060"/>
                </a:solidFill>
              </a:rPr>
              <a:t>i giovani che vogliono viaggiare organizzati, con una grande attenzione verso i temi della sicurezza e dell’affidabilità. </a:t>
            </a:r>
          </a:p>
          <a:p>
            <a:pPr marL="0" indent="0" algn="just">
              <a:buNone/>
            </a:pPr>
            <a:endParaRPr lang="it-IT" sz="1600" dirty="0">
              <a:solidFill>
                <a:srgbClr val="000F30"/>
              </a:solidFill>
            </a:endParaRPr>
          </a:p>
          <a:p>
            <a:pPr marL="0" indent="0" algn="just">
              <a:buNone/>
            </a:pPr>
            <a:endParaRPr lang="it-IT" sz="1600" dirty="0"/>
          </a:p>
          <a:p>
            <a:pPr marL="0" indent="0" algn="just">
              <a:buNone/>
            </a:pPr>
            <a:endParaRPr lang="it-IT" sz="1600" dirty="0"/>
          </a:p>
          <a:p>
            <a:pPr marL="0" indent="0">
              <a:buFont typeface="Arial" pitchFamily="34" charset="0"/>
              <a:buNone/>
            </a:pPr>
            <a:endParaRPr lang="it-IT" sz="2000" dirty="0" smtClean="0"/>
          </a:p>
          <a:p>
            <a:pPr marL="0" indent="0">
              <a:buFont typeface="Arial" pitchFamily="34" charset="0"/>
              <a:buNone/>
            </a:pPr>
            <a:endParaRPr lang="it-IT" sz="2000" dirty="0" smtClean="0"/>
          </a:p>
          <a:p>
            <a:pPr marL="0" indent="0">
              <a:buFont typeface="Arial" pitchFamily="34" charset="0"/>
              <a:buNone/>
            </a:pPr>
            <a:endParaRPr lang="it-IT" sz="2000" dirty="0" smtClean="0"/>
          </a:p>
        </p:txBody>
      </p:sp>
      <p:sp>
        <p:nvSpPr>
          <p:cNvPr id="11" name="Segnaposto contenuto 2"/>
          <p:cNvSpPr txBox="1">
            <a:spLocks/>
          </p:cNvSpPr>
          <p:nvPr/>
        </p:nvSpPr>
        <p:spPr>
          <a:xfrm>
            <a:off x="623520" y="4702833"/>
            <a:ext cx="8507288" cy="4310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it-IT" sz="1600" dirty="0"/>
          </a:p>
          <a:p>
            <a:pPr marL="0" indent="0" algn="just">
              <a:buNone/>
            </a:pPr>
            <a:endParaRPr lang="it-IT" sz="1600" dirty="0"/>
          </a:p>
          <a:p>
            <a:pPr marL="0" indent="0" algn="just">
              <a:buNone/>
            </a:pPr>
            <a:endParaRPr lang="it-IT" sz="1600" dirty="0"/>
          </a:p>
          <a:p>
            <a:pPr marL="0" indent="0">
              <a:buFont typeface="Arial" pitchFamily="34" charset="0"/>
              <a:buNone/>
            </a:pPr>
            <a:endParaRPr lang="it-IT" sz="2000" dirty="0" smtClean="0"/>
          </a:p>
          <a:p>
            <a:pPr marL="0" indent="0">
              <a:buFont typeface="Arial" pitchFamily="34" charset="0"/>
              <a:buNone/>
            </a:pPr>
            <a:endParaRPr lang="it-IT" sz="2000" dirty="0" smtClean="0"/>
          </a:p>
          <a:p>
            <a:pPr marL="0" indent="0">
              <a:buFont typeface="Arial" pitchFamily="34" charset="0"/>
              <a:buNone/>
            </a:pPr>
            <a:endParaRPr lang="it-IT" sz="2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447595" y="5445224"/>
            <a:ext cx="836327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500" dirty="0">
                <a:solidFill>
                  <a:srgbClr val="002060"/>
                </a:solidFill>
              </a:rPr>
              <a:t>I </a:t>
            </a:r>
            <a:r>
              <a:rPr lang="en-US" sz="1500" b="1" dirty="0" err="1">
                <a:solidFill>
                  <a:srgbClr val="002060"/>
                </a:solidFill>
              </a:rPr>
              <a:t>risultati</a:t>
            </a:r>
            <a:r>
              <a:rPr lang="en-US" sz="1500" dirty="0">
                <a:solidFill>
                  <a:srgbClr val="002060"/>
                </a:solidFill>
              </a:rPr>
              <a:t> </a:t>
            </a:r>
            <a:r>
              <a:rPr lang="en-US" sz="1500" dirty="0" err="1">
                <a:solidFill>
                  <a:srgbClr val="002060"/>
                </a:solidFill>
              </a:rPr>
              <a:t>saranno</a:t>
            </a:r>
            <a:r>
              <a:rPr lang="en-US" sz="1500" dirty="0">
                <a:solidFill>
                  <a:srgbClr val="002060"/>
                </a:solidFill>
              </a:rPr>
              <a:t> </a:t>
            </a:r>
            <a:r>
              <a:rPr lang="en-US" sz="1500" dirty="0" err="1">
                <a:solidFill>
                  <a:srgbClr val="002060"/>
                </a:solidFill>
              </a:rPr>
              <a:t>misurati</a:t>
            </a:r>
            <a:r>
              <a:rPr lang="en-US" sz="1500" dirty="0">
                <a:solidFill>
                  <a:srgbClr val="002060"/>
                </a:solidFill>
              </a:rPr>
              <a:t> </a:t>
            </a:r>
            <a:r>
              <a:rPr lang="en-US" sz="1500" dirty="0" err="1">
                <a:solidFill>
                  <a:srgbClr val="002060"/>
                </a:solidFill>
              </a:rPr>
              <a:t>sulla</a:t>
            </a:r>
            <a:r>
              <a:rPr lang="en-US" sz="1500" dirty="0">
                <a:solidFill>
                  <a:srgbClr val="002060"/>
                </a:solidFill>
              </a:rPr>
              <a:t> base </a:t>
            </a:r>
            <a:r>
              <a:rPr lang="en-US" sz="1500" dirty="0" err="1">
                <a:solidFill>
                  <a:srgbClr val="002060"/>
                </a:solidFill>
              </a:rPr>
              <a:t>dei</a:t>
            </a:r>
            <a:r>
              <a:rPr lang="en-US" sz="1500" dirty="0">
                <a:solidFill>
                  <a:srgbClr val="002060"/>
                </a:solidFill>
              </a:rPr>
              <a:t> </a:t>
            </a:r>
            <a:r>
              <a:rPr lang="en-US" sz="1500" dirty="0" err="1">
                <a:solidFill>
                  <a:srgbClr val="002060"/>
                </a:solidFill>
              </a:rPr>
              <a:t>contatti</a:t>
            </a:r>
            <a:r>
              <a:rPr lang="en-US" sz="1500" dirty="0">
                <a:solidFill>
                  <a:srgbClr val="002060"/>
                </a:solidFill>
              </a:rPr>
              <a:t> </a:t>
            </a:r>
            <a:r>
              <a:rPr lang="en-US" sz="1500" dirty="0" err="1">
                <a:solidFill>
                  <a:srgbClr val="002060"/>
                </a:solidFill>
              </a:rPr>
              <a:t>raggiunti</a:t>
            </a:r>
            <a:r>
              <a:rPr lang="en-US" sz="1500" dirty="0">
                <a:solidFill>
                  <a:srgbClr val="002060"/>
                </a:solidFill>
              </a:rPr>
              <a:t>, </a:t>
            </a:r>
            <a:r>
              <a:rPr lang="en-US" sz="1500" dirty="0" err="1">
                <a:solidFill>
                  <a:srgbClr val="002060"/>
                </a:solidFill>
              </a:rPr>
              <a:t>dall’avvio</a:t>
            </a:r>
            <a:r>
              <a:rPr lang="en-US" sz="1500" dirty="0">
                <a:solidFill>
                  <a:srgbClr val="002060"/>
                </a:solidFill>
              </a:rPr>
              <a:t> della campagna: </a:t>
            </a:r>
            <a:r>
              <a:rPr lang="en-US" sz="1500" dirty="0" err="1">
                <a:solidFill>
                  <a:srgbClr val="002060"/>
                </a:solidFill>
              </a:rPr>
              <a:t>stampa</a:t>
            </a:r>
            <a:r>
              <a:rPr lang="en-US" sz="1500" dirty="0">
                <a:solidFill>
                  <a:srgbClr val="002060"/>
                </a:solidFill>
              </a:rPr>
              <a:t> (</a:t>
            </a:r>
            <a:r>
              <a:rPr lang="en-US" sz="1500" dirty="0" err="1">
                <a:solidFill>
                  <a:srgbClr val="002060"/>
                </a:solidFill>
              </a:rPr>
              <a:t>dati</a:t>
            </a:r>
            <a:r>
              <a:rPr lang="en-US" sz="1500" dirty="0">
                <a:solidFill>
                  <a:srgbClr val="002060"/>
                </a:solidFill>
              </a:rPr>
              <a:t> di </a:t>
            </a:r>
            <a:r>
              <a:rPr lang="en-US" sz="1500" dirty="0" err="1">
                <a:solidFill>
                  <a:srgbClr val="002060"/>
                </a:solidFill>
              </a:rPr>
              <a:t>diffusione</a:t>
            </a:r>
            <a:r>
              <a:rPr lang="en-US" sz="1500" dirty="0">
                <a:solidFill>
                  <a:srgbClr val="002060"/>
                </a:solidFill>
              </a:rPr>
              <a:t>); radio / </a:t>
            </a:r>
            <a:r>
              <a:rPr lang="en-US" sz="1500" dirty="0" err="1">
                <a:solidFill>
                  <a:srgbClr val="002060"/>
                </a:solidFill>
              </a:rPr>
              <a:t>tv</a:t>
            </a:r>
            <a:r>
              <a:rPr lang="en-US" sz="1500" dirty="0">
                <a:solidFill>
                  <a:srgbClr val="002060"/>
                </a:solidFill>
              </a:rPr>
              <a:t> (</a:t>
            </a:r>
            <a:r>
              <a:rPr lang="en-US" sz="1500" dirty="0" err="1">
                <a:solidFill>
                  <a:srgbClr val="002060"/>
                </a:solidFill>
              </a:rPr>
              <a:t>ascoltatori</a:t>
            </a:r>
            <a:r>
              <a:rPr lang="en-US" sz="1500" dirty="0">
                <a:solidFill>
                  <a:srgbClr val="002060"/>
                </a:solidFill>
              </a:rPr>
              <a:t> </a:t>
            </a:r>
            <a:r>
              <a:rPr lang="en-US" sz="1500" dirty="0" err="1">
                <a:solidFill>
                  <a:srgbClr val="002060"/>
                </a:solidFill>
              </a:rPr>
              <a:t>medi</a:t>
            </a:r>
            <a:r>
              <a:rPr lang="en-US" sz="1500" dirty="0">
                <a:solidFill>
                  <a:srgbClr val="002060"/>
                </a:solidFill>
              </a:rPr>
              <a:t>); online (</a:t>
            </a:r>
            <a:r>
              <a:rPr lang="en-US" sz="1500" dirty="0" err="1">
                <a:solidFill>
                  <a:srgbClr val="002060"/>
                </a:solidFill>
              </a:rPr>
              <a:t>visitatori</a:t>
            </a:r>
            <a:r>
              <a:rPr lang="en-US" sz="1500" dirty="0">
                <a:solidFill>
                  <a:srgbClr val="002060"/>
                </a:solidFill>
              </a:rPr>
              <a:t> </a:t>
            </a:r>
            <a:r>
              <a:rPr lang="en-US" sz="1500" dirty="0" err="1" smtClean="0">
                <a:solidFill>
                  <a:srgbClr val="002060"/>
                </a:solidFill>
              </a:rPr>
              <a:t>unici</a:t>
            </a:r>
            <a:r>
              <a:rPr lang="en-US" sz="1500" dirty="0" smtClean="0">
                <a:solidFill>
                  <a:srgbClr val="002060"/>
                </a:solidFill>
              </a:rPr>
              <a:t>); </a:t>
            </a:r>
            <a:r>
              <a:rPr lang="en-US" sz="1500" dirty="0">
                <a:solidFill>
                  <a:srgbClr val="002060"/>
                </a:solidFill>
              </a:rPr>
              <a:t>social (</a:t>
            </a:r>
            <a:r>
              <a:rPr lang="en-US" sz="1500" dirty="0" err="1">
                <a:solidFill>
                  <a:srgbClr val="002060"/>
                </a:solidFill>
              </a:rPr>
              <a:t>incremento</a:t>
            </a:r>
            <a:r>
              <a:rPr lang="en-US" sz="1500" dirty="0">
                <a:solidFill>
                  <a:srgbClr val="002060"/>
                </a:solidFill>
              </a:rPr>
              <a:t> follower base ACI e engagement rate </a:t>
            </a:r>
            <a:r>
              <a:rPr lang="en-US" sz="1500" dirty="0" err="1">
                <a:solidFill>
                  <a:srgbClr val="002060"/>
                </a:solidFill>
              </a:rPr>
              <a:t>medio</a:t>
            </a:r>
            <a:r>
              <a:rPr lang="en-US" sz="1500" dirty="0">
                <a:solidFill>
                  <a:srgbClr val="002060"/>
                </a:solidFill>
              </a:rPr>
              <a:t>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75587" y="1062883"/>
            <a:ext cx="8507288" cy="485313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1500" b="1" dirty="0">
                <a:solidFill>
                  <a:srgbClr val="002060"/>
                </a:solidFill>
              </a:rPr>
              <a:t>Dietro ogni viaggio c’è una </a:t>
            </a:r>
            <a:r>
              <a:rPr lang="it-IT" sz="1500" b="1" dirty="0" smtClean="0">
                <a:solidFill>
                  <a:srgbClr val="002060"/>
                </a:solidFill>
              </a:rPr>
              <a:t>storia. </a:t>
            </a:r>
            <a:r>
              <a:rPr lang="it-IT" sz="1500" dirty="0" smtClean="0">
                <a:solidFill>
                  <a:srgbClr val="002060"/>
                </a:solidFill>
              </a:rPr>
              <a:t>Per questo coinvolgeremo </a:t>
            </a:r>
            <a:r>
              <a:rPr lang="it-IT" sz="1500" b="1" dirty="0" smtClean="0">
                <a:solidFill>
                  <a:srgbClr val="002060"/>
                </a:solidFill>
              </a:rPr>
              <a:t>4</a:t>
            </a:r>
            <a:r>
              <a:rPr lang="it-IT" sz="1500" dirty="0" smtClean="0">
                <a:solidFill>
                  <a:srgbClr val="002060"/>
                </a:solidFill>
              </a:rPr>
              <a:t> </a:t>
            </a:r>
            <a:r>
              <a:rPr lang="it-IT" sz="1500" b="1" dirty="0" err="1" smtClean="0">
                <a:solidFill>
                  <a:srgbClr val="002060"/>
                </a:solidFill>
              </a:rPr>
              <a:t>influencer</a:t>
            </a:r>
            <a:r>
              <a:rPr lang="it-IT" sz="1500" dirty="0" smtClean="0">
                <a:solidFill>
                  <a:srgbClr val="002060"/>
                </a:solidFill>
              </a:rPr>
              <a:t> provenienti da diversi mondi amati dai </a:t>
            </a:r>
            <a:r>
              <a:rPr lang="it-IT" sz="1500" dirty="0" err="1" smtClean="0">
                <a:solidFill>
                  <a:srgbClr val="002060"/>
                </a:solidFill>
              </a:rPr>
              <a:t>millennials</a:t>
            </a:r>
            <a:r>
              <a:rPr lang="it-IT" sz="1500" dirty="0" smtClean="0">
                <a:solidFill>
                  <a:srgbClr val="002060"/>
                </a:solidFill>
              </a:rPr>
              <a:t> (</a:t>
            </a:r>
            <a:r>
              <a:rPr lang="it-IT" sz="1500" i="1" dirty="0" smtClean="0">
                <a:solidFill>
                  <a:srgbClr val="002060"/>
                </a:solidFill>
              </a:rPr>
              <a:t>sport, </a:t>
            </a:r>
            <a:r>
              <a:rPr lang="it-IT" sz="1500" i="1" dirty="0" err="1" smtClean="0">
                <a:solidFill>
                  <a:srgbClr val="002060"/>
                </a:solidFill>
              </a:rPr>
              <a:t>food</a:t>
            </a:r>
            <a:r>
              <a:rPr lang="it-IT" sz="1500" i="1" dirty="0" smtClean="0">
                <a:solidFill>
                  <a:srgbClr val="002060"/>
                </a:solidFill>
              </a:rPr>
              <a:t>, fashion, </a:t>
            </a:r>
            <a:r>
              <a:rPr lang="it-IT" sz="1500" i="1" dirty="0" err="1" smtClean="0">
                <a:solidFill>
                  <a:srgbClr val="002060"/>
                </a:solidFill>
              </a:rPr>
              <a:t>travel</a:t>
            </a:r>
            <a:r>
              <a:rPr lang="it-IT" sz="1500" dirty="0" smtClean="0">
                <a:solidFill>
                  <a:srgbClr val="002060"/>
                </a:solidFill>
              </a:rPr>
              <a:t>), che affronteranno per un week end un viaggio come «soci ACI», verso un luogo interessante per la loro attività. I personaggi si troveranno alle prese con situazioni e imprevisti ricorrenti per chi viaggia, come ad esempio un guasto poche ore prima della partenza, risolto da ACI con una vettura sostitutiva, e racconteranno in prima persona i vantaggi di appartenere al club, le potenzialità di viaggiare in modo “</a:t>
            </a:r>
            <a:r>
              <a:rPr lang="it-IT" sz="1500" dirty="0" err="1" smtClean="0">
                <a:solidFill>
                  <a:srgbClr val="002060"/>
                </a:solidFill>
              </a:rPr>
              <a:t>smart</a:t>
            </a:r>
            <a:r>
              <a:rPr lang="it-IT" sz="1500" dirty="0" smtClean="0">
                <a:solidFill>
                  <a:srgbClr val="002060"/>
                </a:solidFill>
              </a:rPr>
              <a:t>” con la sicurezza / affidabilità che se ne può trarre.</a:t>
            </a:r>
          </a:p>
          <a:p>
            <a:pPr marL="0" indent="0" algn="just">
              <a:buNone/>
            </a:pPr>
            <a:endParaRPr lang="it-IT" sz="1500" dirty="0" smtClean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500" dirty="0" smtClean="0">
                <a:solidFill>
                  <a:srgbClr val="002060"/>
                </a:solidFill>
              </a:rPr>
              <a:t>I protagonisti saranno </a:t>
            </a:r>
            <a:r>
              <a:rPr lang="it-IT" sz="1500" b="1" dirty="0" smtClean="0">
                <a:solidFill>
                  <a:srgbClr val="002060"/>
                </a:solidFill>
              </a:rPr>
              <a:t>Chiara Biasi, </a:t>
            </a:r>
            <a:r>
              <a:rPr lang="it-IT" sz="1500" dirty="0" smtClean="0">
                <a:solidFill>
                  <a:srgbClr val="002060"/>
                </a:solidFill>
              </a:rPr>
              <a:t>che deve raggiungere una sfilata di moda, </a:t>
            </a:r>
            <a:r>
              <a:rPr lang="it-IT" sz="1500" b="1" dirty="0" err="1" smtClean="0">
                <a:solidFill>
                  <a:srgbClr val="002060"/>
                </a:solidFill>
              </a:rPr>
              <a:t>Bebe</a:t>
            </a:r>
            <a:r>
              <a:rPr lang="it-IT" sz="1500" b="1" dirty="0" smtClean="0">
                <a:solidFill>
                  <a:srgbClr val="002060"/>
                </a:solidFill>
              </a:rPr>
              <a:t> </a:t>
            </a:r>
            <a:r>
              <a:rPr lang="it-IT" sz="1500" b="1" dirty="0" err="1" smtClean="0">
                <a:solidFill>
                  <a:srgbClr val="002060"/>
                </a:solidFill>
              </a:rPr>
              <a:t>Vio</a:t>
            </a:r>
            <a:r>
              <a:rPr lang="it-IT" sz="1500" b="1" dirty="0" smtClean="0">
                <a:solidFill>
                  <a:srgbClr val="002060"/>
                </a:solidFill>
              </a:rPr>
              <a:t> </a:t>
            </a:r>
            <a:r>
              <a:rPr lang="it-IT" sz="1500" dirty="0" smtClean="0">
                <a:solidFill>
                  <a:srgbClr val="002060"/>
                </a:solidFill>
              </a:rPr>
              <a:t>diretta ad una gara, </a:t>
            </a:r>
            <a:r>
              <a:rPr lang="it-IT" sz="1500" b="1" dirty="0" smtClean="0">
                <a:solidFill>
                  <a:srgbClr val="002060"/>
                </a:solidFill>
              </a:rPr>
              <a:t>Alessandro Borghese </a:t>
            </a:r>
            <a:r>
              <a:rPr lang="it-IT" sz="1500" dirty="0" smtClean="0">
                <a:solidFill>
                  <a:srgbClr val="002060"/>
                </a:solidFill>
              </a:rPr>
              <a:t>impegnato in un tour di assaggi in alcuni ristoranti. Mentre, per quanto riguarda gli appassionati delle sfere </a:t>
            </a:r>
            <a:r>
              <a:rPr lang="it-IT" sz="1500" dirty="0" err="1" smtClean="0">
                <a:solidFill>
                  <a:srgbClr val="002060"/>
                </a:solidFill>
              </a:rPr>
              <a:t>travel</a:t>
            </a:r>
            <a:r>
              <a:rPr lang="it-IT" sz="1500" dirty="0" smtClean="0">
                <a:solidFill>
                  <a:srgbClr val="002060"/>
                </a:solidFill>
              </a:rPr>
              <a:t> e </a:t>
            </a:r>
            <a:r>
              <a:rPr lang="it-IT" sz="1500" dirty="0" err="1" smtClean="0">
                <a:solidFill>
                  <a:srgbClr val="002060"/>
                </a:solidFill>
              </a:rPr>
              <a:t>pet</a:t>
            </a:r>
            <a:r>
              <a:rPr lang="it-IT" sz="1500" dirty="0" smtClean="0">
                <a:solidFill>
                  <a:srgbClr val="002060"/>
                </a:solidFill>
              </a:rPr>
              <a:t>, un viaggiatore peloso d’eccezione che non si ferma mai: </a:t>
            </a:r>
            <a:r>
              <a:rPr lang="it-IT" sz="1500" b="1" dirty="0" smtClean="0">
                <a:solidFill>
                  <a:srgbClr val="002060"/>
                </a:solidFill>
              </a:rPr>
              <a:t>Miami Traveller Dog</a:t>
            </a:r>
            <a:r>
              <a:rPr lang="it-IT" sz="1500" dirty="0" smtClean="0">
                <a:solidFill>
                  <a:srgbClr val="002060"/>
                </a:solidFill>
              </a:rPr>
              <a:t>. </a:t>
            </a:r>
          </a:p>
          <a:p>
            <a:pPr marL="0" indent="0">
              <a:buNone/>
            </a:pPr>
            <a:endParaRPr lang="it-IT" sz="2000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it-IT" sz="2000" dirty="0" smtClean="0"/>
          </a:p>
          <a:p>
            <a:pPr marL="0" indent="0">
              <a:buNone/>
            </a:pPr>
            <a:endParaRPr lang="it-IT" sz="2000" dirty="0" smtClean="0"/>
          </a:p>
        </p:txBody>
      </p:sp>
      <p:sp>
        <p:nvSpPr>
          <p:cNvPr id="5" name="Rectangle"/>
          <p:cNvSpPr/>
          <p:nvPr/>
        </p:nvSpPr>
        <p:spPr>
          <a:xfrm>
            <a:off x="0" y="-19291"/>
            <a:ext cx="9144000" cy="586396"/>
          </a:xfrm>
          <a:prstGeom prst="rect">
            <a:avLst/>
          </a:prstGeom>
          <a:solidFill>
            <a:schemeClr val="tx2"/>
          </a:solidFill>
          <a:ln w="3175">
            <a:miter lim="400000"/>
          </a:ln>
        </p:spPr>
        <p:txBody>
          <a:bodyPr lIns="29765" tIns="29765" rIns="29765" bIns="29765" anchor="ctr"/>
          <a:lstStyle/>
          <a:p>
            <a:pPr>
              <a:defRPr sz="2600">
                <a:solidFill>
                  <a:srgbClr val="F1EFED"/>
                </a:solidFill>
              </a:defRPr>
            </a:pPr>
            <a:endParaRPr sz="1828"/>
          </a:p>
        </p:txBody>
      </p:sp>
      <p:sp>
        <p:nvSpPr>
          <p:cNvPr id="6" name="TextBox 5"/>
          <p:cNvSpPr txBox="1"/>
          <p:nvPr/>
        </p:nvSpPr>
        <p:spPr>
          <a:xfrm>
            <a:off x="179512" y="29767"/>
            <a:ext cx="727280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solidFill>
                  <a:schemeClr val="bg1"/>
                </a:solidFill>
              </a:rPr>
              <a:t>L’IDEA - #</a:t>
            </a:r>
            <a:r>
              <a:rPr lang="en-US" sz="2300" b="1" dirty="0" err="1" smtClean="0">
                <a:solidFill>
                  <a:schemeClr val="bg1"/>
                </a:solidFill>
              </a:rPr>
              <a:t>PartyconACI</a:t>
            </a:r>
            <a:endParaRPr lang="en-US" sz="230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400" y="4221088"/>
            <a:ext cx="5276904" cy="233616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21480" y="6525344"/>
            <a:ext cx="66967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smtClean="0">
                <a:solidFill>
                  <a:srgbClr val="002060"/>
                </a:solidFill>
              </a:rPr>
              <a:t>Alessandro Borghese, </a:t>
            </a:r>
            <a:r>
              <a:rPr lang="en-US" sz="1200" i="1" dirty="0" err="1" smtClean="0">
                <a:solidFill>
                  <a:srgbClr val="002060"/>
                </a:solidFill>
              </a:rPr>
              <a:t>Bebe</a:t>
            </a:r>
            <a:r>
              <a:rPr lang="en-US" sz="1200" i="1" dirty="0" smtClean="0">
                <a:solidFill>
                  <a:srgbClr val="002060"/>
                </a:solidFill>
              </a:rPr>
              <a:t> </a:t>
            </a:r>
            <a:r>
              <a:rPr lang="en-US" sz="1200" i="1" dirty="0" err="1" smtClean="0">
                <a:solidFill>
                  <a:srgbClr val="002060"/>
                </a:solidFill>
              </a:rPr>
              <a:t>Vio</a:t>
            </a:r>
            <a:r>
              <a:rPr lang="en-US" sz="1200" i="1" dirty="0" smtClean="0">
                <a:solidFill>
                  <a:srgbClr val="002060"/>
                </a:solidFill>
              </a:rPr>
              <a:t>, Miami </a:t>
            </a:r>
            <a:r>
              <a:rPr lang="en-US" sz="1200" i="1" dirty="0" err="1" smtClean="0">
                <a:solidFill>
                  <a:srgbClr val="002060"/>
                </a:solidFill>
              </a:rPr>
              <a:t>Traveller</a:t>
            </a:r>
            <a:r>
              <a:rPr lang="en-US" sz="1200" i="1" dirty="0" smtClean="0">
                <a:solidFill>
                  <a:srgbClr val="002060"/>
                </a:solidFill>
              </a:rPr>
              <a:t> Dog e Chiara </a:t>
            </a:r>
            <a:r>
              <a:rPr lang="en-US" sz="1200" i="1" dirty="0" err="1" smtClean="0">
                <a:solidFill>
                  <a:srgbClr val="002060"/>
                </a:solidFill>
              </a:rPr>
              <a:t>Biasi</a:t>
            </a:r>
            <a:endParaRPr lang="en-US" sz="1200" i="1" dirty="0">
              <a:solidFill>
                <a:srgbClr val="002060"/>
              </a:solidFill>
            </a:endParaRPr>
          </a:p>
        </p:txBody>
      </p:sp>
      <p:sp>
        <p:nvSpPr>
          <p:cNvPr id="9" name="Line"/>
          <p:cNvSpPr/>
          <p:nvPr/>
        </p:nvSpPr>
        <p:spPr>
          <a:xfrm>
            <a:off x="-41671" y="6828234"/>
            <a:ext cx="9185672" cy="29766"/>
          </a:xfrm>
          <a:prstGeom prst="line">
            <a:avLst/>
          </a:prstGeom>
          <a:ln w="63500">
            <a:solidFill>
              <a:schemeClr val="tx2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343879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6200" y="1016351"/>
            <a:ext cx="4032448" cy="554461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sz="1500" dirty="0" smtClean="0">
                <a:solidFill>
                  <a:srgbClr val="002060"/>
                </a:solidFill>
              </a:rPr>
              <a:t>I viaggi saranno caratterizzati dalla presenza di più </a:t>
            </a:r>
            <a:r>
              <a:rPr lang="it-IT" sz="1500" b="1" dirty="0" smtClean="0">
                <a:solidFill>
                  <a:srgbClr val="002060"/>
                </a:solidFill>
              </a:rPr>
              <a:t>elementi rappresentativi della mobilità “</a:t>
            </a:r>
            <a:r>
              <a:rPr lang="it-IT" sz="1500" b="1" dirty="0" err="1" smtClean="0">
                <a:solidFill>
                  <a:srgbClr val="002060"/>
                </a:solidFill>
              </a:rPr>
              <a:t>smart</a:t>
            </a:r>
            <a:r>
              <a:rPr lang="it-IT" sz="1500" b="1" dirty="0" smtClean="0">
                <a:solidFill>
                  <a:srgbClr val="002060"/>
                </a:solidFill>
              </a:rPr>
              <a:t>”</a:t>
            </a:r>
            <a:r>
              <a:rPr lang="it-IT" sz="1500" dirty="0" smtClean="0">
                <a:solidFill>
                  <a:srgbClr val="002060"/>
                </a:solidFill>
              </a:rPr>
              <a:t>,</a:t>
            </a:r>
            <a:r>
              <a:rPr lang="it-IT" sz="1500" b="1" dirty="0" smtClean="0">
                <a:solidFill>
                  <a:srgbClr val="002060"/>
                </a:solidFill>
              </a:rPr>
              <a:t> </a:t>
            </a:r>
            <a:r>
              <a:rPr lang="it-IT" sz="1500" dirty="0" smtClean="0">
                <a:solidFill>
                  <a:srgbClr val="002060"/>
                </a:solidFill>
              </a:rPr>
              <a:t>selezionati tra i partner di ACI: più mezzi e formule di trasporto, hotel, musei, ecc.</a:t>
            </a:r>
          </a:p>
          <a:p>
            <a:pPr marL="0" indent="0" algn="just">
              <a:buNone/>
            </a:pPr>
            <a:endParaRPr lang="it-IT" sz="1500" dirty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500" dirty="0" smtClean="0">
                <a:solidFill>
                  <a:srgbClr val="002060"/>
                </a:solidFill>
              </a:rPr>
              <a:t>Per rafforzare il racconto della sfera di valori del brand stringeremo un accordo con una realtà innovativa </a:t>
            </a:r>
            <a:r>
              <a:rPr lang="it-IT" sz="1500" dirty="0">
                <a:solidFill>
                  <a:srgbClr val="002060"/>
                </a:solidFill>
              </a:rPr>
              <a:t>del </a:t>
            </a:r>
            <a:r>
              <a:rPr lang="it-IT" sz="1500" b="1" dirty="0">
                <a:solidFill>
                  <a:srgbClr val="002060"/>
                </a:solidFill>
              </a:rPr>
              <a:t>car </a:t>
            </a:r>
            <a:r>
              <a:rPr lang="it-IT" sz="1500" b="1" dirty="0" err="1">
                <a:solidFill>
                  <a:srgbClr val="002060"/>
                </a:solidFill>
              </a:rPr>
              <a:t>sharing</a:t>
            </a:r>
            <a:r>
              <a:rPr lang="it-IT" sz="1500" dirty="0">
                <a:solidFill>
                  <a:srgbClr val="002060"/>
                </a:solidFill>
              </a:rPr>
              <a:t>, vicina al mondo della sostenibilità </a:t>
            </a:r>
            <a:r>
              <a:rPr lang="it-IT" sz="1500" dirty="0" smtClean="0">
                <a:solidFill>
                  <a:srgbClr val="002060"/>
                </a:solidFill>
              </a:rPr>
              <a:t>ambientale: </a:t>
            </a:r>
            <a:r>
              <a:rPr lang="it-IT" sz="1500" b="1" dirty="0" err="1" smtClean="0">
                <a:solidFill>
                  <a:srgbClr val="002060"/>
                </a:solidFill>
              </a:rPr>
              <a:t>Share’ngo</a:t>
            </a:r>
            <a:r>
              <a:rPr lang="it-IT" sz="1500" dirty="0" smtClean="0">
                <a:solidFill>
                  <a:srgbClr val="002060"/>
                </a:solidFill>
              </a:rPr>
              <a:t>.</a:t>
            </a:r>
          </a:p>
          <a:p>
            <a:pPr marL="0" indent="0" algn="just">
              <a:buNone/>
            </a:pPr>
            <a:endParaRPr lang="it-IT" sz="1500" dirty="0" smtClean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500" dirty="0">
                <a:solidFill>
                  <a:srgbClr val="002060"/>
                </a:solidFill>
              </a:rPr>
              <a:t>I </a:t>
            </a:r>
            <a:r>
              <a:rPr lang="it-IT" sz="1500" b="1" dirty="0" err="1">
                <a:solidFill>
                  <a:srgbClr val="002060"/>
                </a:solidFill>
              </a:rPr>
              <a:t>key</a:t>
            </a:r>
            <a:r>
              <a:rPr lang="it-IT" sz="1500" b="1" dirty="0">
                <a:solidFill>
                  <a:srgbClr val="002060"/>
                </a:solidFill>
              </a:rPr>
              <a:t> </a:t>
            </a:r>
            <a:r>
              <a:rPr lang="it-IT" sz="1500" b="1" dirty="0" err="1">
                <a:solidFill>
                  <a:srgbClr val="002060"/>
                </a:solidFill>
              </a:rPr>
              <a:t>message</a:t>
            </a:r>
            <a:r>
              <a:rPr lang="it-IT" sz="1500" b="1" dirty="0">
                <a:solidFill>
                  <a:srgbClr val="002060"/>
                </a:solidFill>
              </a:rPr>
              <a:t> </a:t>
            </a:r>
            <a:r>
              <a:rPr lang="it-IT" sz="1500" dirty="0">
                <a:solidFill>
                  <a:srgbClr val="002060"/>
                </a:solidFill>
              </a:rPr>
              <a:t>su cui punteremo: </a:t>
            </a:r>
            <a:r>
              <a:rPr lang="it-IT" sz="1500" i="1" dirty="0" smtClean="0">
                <a:solidFill>
                  <a:srgbClr val="002060"/>
                </a:solidFill>
              </a:rPr>
              <a:t>zero emissioni</a:t>
            </a:r>
            <a:r>
              <a:rPr lang="it-IT" sz="1500" dirty="0" smtClean="0">
                <a:solidFill>
                  <a:srgbClr val="002060"/>
                </a:solidFill>
              </a:rPr>
              <a:t>, </a:t>
            </a:r>
            <a:r>
              <a:rPr lang="it-IT" sz="1500" dirty="0">
                <a:solidFill>
                  <a:srgbClr val="002060"/>
                </a:solidFill>
              </a:rPr>
              <a:t>esempio di mobilità intelligente; </a:t>
            </a:r>
            <a:r>
              <a:rPr lang="it-IT" sz="1500" i="1" dirty="0" smtClean="0">
                <a:solidFill>
                  <a:srgbClr val="002060"/>
                </a:solidFill>
              </a:rPr>
              <a:t>zero </a:t>
            </a:r>
            <a:r>
              <a:rPr lang="it-IT" sz="1500" i="1" dirty="0" err="1" smtClean="0">
                <a:solidFill>
                  <a:srgbClr val="002060"/>
                </a:solidFill>
              </a:rPr>
              <a:t>ownership</a:t>
            </a:r>
            <a:r>
              <a:rPr lang="it-IT" sz="1500" dirty="0" smtClean="0">
                <a:solidFill>
                  <a:srgbClr val="002060"/>
                </a:solidFill>
              </a:rPr>
              <a:t>, </a:t>
            </a:r>
            <a:r>
              <a:rPr lang="it-IT" sz="1500" dirty="0">
                <a:solidFill>
                  <a:srgbClr val="002060"/>
                </a:solidFill>
              </a:rPr>
              <a:t>concetto vicino all’universo </a:t>
            </a:r>
            <a:r>
              <a:rPr lang="it-IT" sz="1500" dirty="0" err="1">
                <a:solidFill>
                  <a:srgbClr val="002060"/>
                </a:solidFill>
              </a:rPr>
              <a:t>millennials</a:t>
            </a:r>
            <a:r>
              <a:rPr lang="it-IT" sz="1500" dirty="0">
                <a:solidFill>
                  <a:srgbClr val="002060"/>
                </a:solidFill>
              </a:rPr>
              <a:t>, che alla proprietà preferisce la fruibilità veloce data dalla </a:t>
            </a:r>
            <a:r>
              <a:rPr lang="it-IT" sz="1500" dirty="0" smtClean="0">
                <a:solidFill>
                  <a:srgbClr val="002060"/>
                </a:solidFill>
              </a:rPr>
              <a:t>condivisione. </a:t>
            </a:r>
          </a:p>
          <a:p>
            <a:pPr marL="0" indent="0" algn="just">
              <a:buNone/>
            </a:pPr>
            <a:endParaRPr lang="it-IT" sz="1500" dirty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500" dirty="0" smtClean="0">
                <a:solidFill>
                  <a:srgbClr val="002060"/>
                </a:solidFill>
              </a:rPr>
              <a:t>Le </a:t>
            </a:r>
            <a:r>
              <a:rPr lang="it-IT" sz="1500" dirty="0">
                <a:solidFill>
                  <a:srgbClr val="002060"/>
                </a:solidFill>
              </a:rPr>
              <a:t>auto elettriche </a:t>
            </a:r>
            <a:r>
              <a:rPr lang="it-IT" sz="1500" dirty="0" smtClean="0">
                <a:solidFill>
                  <a:srgbClr val="002060"/>
                </a:solidFill>
              </a:rPr>
              <a:t>di </a:t>
            </a:r>
            <a:r>
              <a:rPr lang="it-IT" sz="1500" dirty="0" err="1" smtClean="0">
                <a:solidFill>
                  <a:srgbClr val="002060"/>
                </a:solidFill>
              </a:rPr>
              <a:t>Share’ngo</a:t>
            </a:r>
            <a:r>
              <a:rPr lang="it-IT" sz="1500" dirty="0" smtClean="0">
                <a:solidFill>
                  <a:srgbClr val="002060"/>
                </a:solidFill>
              </a:rPr>
              <a:t> saranno </a:t>
            </a:r>
            <a:r>
              <a:rPr lang="it-IT" sz="1500" dirty="0">
                <a:solidFill>
                  <a:srgbClr val="002060"/>
                </a:solidFill>
              </a:rPr>
              <a:t>uno dei mezzi di spostamento utilizzati dagli </a:t>
            </a:r>
            <a:r>
              <a:rPr lang="it-IT" sz="1500" dirty="0" err="1">
                <a:solidFill>
                  <a:srgbClr val="002060"/>
                </a:solidFill>
              </a:rPr>
              <a:t>influencer</a:t>
            </a:r>
            <a:r>
              <a:rPr lang="it-IT" sz="1500" dirty="0">
                <a:solidFill>
                  <a:srgbClr val="002060"/>
                </a:solidFill>
              </a:rPr>
              <a:t> all’interno dei racconti </a:t>
            </a:r>
            <a:r>
              <a:rPr lang="it-IT" sz="1500" dirty="0" smtClean="0">
                <a:solidFill>
                  <a:srgbClr val="002060"/>
                </a:solidFill>
              </a:rPr>
              <a:t>di viaggio sui </a:t>
            </a:r>
            <a:r>
              <a:rPr lang="it-IT" sz="1500" dirty="0">
                <a:solidFill>
                  <a:srgbClr val="002060"/>
                </a:solidFill>
              </a:rPr>
              <a:t>social </a:t>
            </a:r>
            <a:r>
              <a:rPr lang="it-IT" sz="1500" dirty="0" smtClean="0">
                <a:solidFill>
                  <a:srgbClr val="002060"/>
                </a:solidFill>
              </a:rPr>
              <a:t>network e la partnership sarà  divulgata all’interno delle comunicazioni PR in previsione per la promozione della campagna.</a:t>
            </a:r>
          </a:p>
          <a:p>
            <a:pPr marL="0" indent="0">
              <a:buNone/>
            </a:pPr>
            <a:endParaRPr lang="it-IT" sz="1500" dirty="0"/>
          </a:p>
          <a:p>
            <a:pPr marL="0" indent="0">
              <a:buNone/>
            </a:pPr>
            <a:endParaRPr lang="it-IT" sz="1500" dirty="0" smtClean="0"/>
          </a:p>
          <a:p>
            <a:pPr marL="0" indent="0">
              <a:buNone/>
            </a:pPr>
            <a:endParaRPr lang="it-IT" sz="2000" dirty="0" smtClean="0"/>
          </a:p>
        </p:txBody>
      </p:sp>
      <p:sp>
        <p:nvSpPr>
          <p:cNvPr id="6" name="Rectangle"/>
          <p:cNvSpPr/>
          <p:nvPr/>
        </p:nvSpPr>
        <p:spPr>
          <a:xfrm>
            <a:off x="0" y="-19291"/>
            <a:ext cx="9144000" cy="586396"/>
          </a:xfrm>
          <a:prstGeom prst="rect">
            <a:avLst/>
          </a:prstGeom>
          <a:solidFill>
            <a:schemeClr val="tx2"/>
          </a:solidFill>
          <a:ln w="3175">
            <a:miter lim="400000"/>
          </a:ln>
        </p:spPr>
        <p:txBody>
          <a:bodyPr lIns="29765" tIns="29765" rIns="29765" bIns="29765" anchor="ctr"/>
          <a:lstStyle/>
          <a:p>
            <a:pPr>
              <a:defRPr sz="2600">
                <a:solidFill>
                  <a:srgbClr val="F1EFED"/>
                </a:solidFill>
              </a:defRPr>
            </a:pPr>
            <a:endParaRPr sz="1828"/>
          </a:p>
        </p:txBody>
      </p:sp>
      <p:sp>
        <p:nvSpPr>
          <p:cNvPr id="7" name="TextBox 6"/>
          <p:cNvSpPr txBox="1"/>
          <p:nvPr/>
        </p:nvSpPr>
        <p:spPr>
          <a:xfrm>
            <a:off x="179512" y="29767"/>
            <a:ext cx="727280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solidFill>
                  <a:schemeClr val="bg1"/>
                </a:solidFill>
              </a:rPr>
              <a:t>LA PARTNESHIP </a:t>
            </a:r>
            <a:r>
              <a:rPr lang="mr-IN" sz="2300" b="1" dirty="0" smtClean="0">
                <a:solidFill>
                  <a:schemeClr val="bg1"/>
                </a:solidFill>
              </a:rPr>
              <a:t>–</a:t>
            </a:r>
            <a:r>
              <a:rPr lang="en-US" sz="2300" b="1" dirty="0" smtClean="0">
                <a:solidFill>
                  <a:schemeClr val="bg1"/>
                </a:solidFill>
              </a:rPr>
              <a:t> SHARE’NGO</a:t>
            </a:r>
            <a:endParaRPr lang="en-US" sz="2300" b="1" dirty="0">
              <a:solidFill>
                <a:schemeClr val="bg1"/>
              </a:solidFill>
            </a:endParaRPr>
          </a:p>
        </p:txBody>
      </p:sp>
      <p:sp>
        <p:nvSpPr>
          <p:cNvPr id="8" name="Line"/>
          <p:cNvSpPr/>
          <p:nvPr/>
        </p:nvSpPr>
        <p:spPr>
          <a:xfrm>
            <a:off x="-41672" y="6828234"/>
            <a:ext cx="9227345" cy="1"/>
          </a:xfrm>
          <a:prstGeom prst="line">
            <a:avLst/>
          </a:prstGeom>
          <a:ln w="63500">
            <a:solidFill>
              <a:schemeClr val="tx2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2276872"/>
            <a:ext cx="4031432" cy="3023574"/>
          </a:xfrm>
          <a:prstGeom prst="rect">
            <a:avLst/>
          </a:prstGeom>
        </p:spPr>
      </p:pic>
      <p:sp>
        <p:nvSpPr>
          <p:cNvPr id="10" name="Line"/>
          <p:cNvSpPr/>
          <p:nvPr/>
        </p:nvSpPr>
        <p:spPr>
          <a:xfrm flipH="1" flipV="1">
            <a:off x="4499992" y="1124744"/>
            <a:ext cx="0" cy="5090482"/>
          </a:xfrm>
          <a:prstGeom prst="line">
            <a:avLst/>
          </a:prstGeom>
          <a:ln w="9525">
            <a:solidFill>
              <a:schemeClr val="accent1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409057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364767" y="1237605"/>
            <a:ext cx="4114800" cy="48531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it-IT" sz="2000" dirty="0" smtClean="0"/>
          </a:p>
          <a:p>
            <a:pPr marL="0" indent="0">
              <a:buNone/>
            </a:pPr>
            <a:endParaRPr lang="it-IT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it-IT" sz="2000" dirty="0" smtClean="0">
              <a:solidFill>
                <a:srgbClr val="FF0000"/>
              </a:solidFill>
            </a:endParaRPr>
          </a:p>
          <a:p>
            <a:endParaRPr lang="it-IT" sz="2000" dirty="0" smtClean="0">
              <a:solidFill>
                <a:srgbClr val="FF0000"/>
              </a:solidFill>
            </a:endParaRPr>
          </a:p>
        </p:txBody>
      </p:sp>
      <p:sp>
        <p:nvSpPr>
          <p:cNvPr id="5" name="Rectangle"/>
          <p:cNvSpPr/>
          <p:nvPr/>
        </p:nvSpPr>
        <p:spPr>
          <a:xfrm>
            <a:off x="0" y="-19291"/>
            <a:ext cx="9144000" cy="586396"/>
          </a:xfrm>
          <a:prstGeom prst="rect">
            <a:avLst/>
          </a:prstGeom>
          <a:solidFill>
            <a:schemeClr val="tx2"/>
          </a:solidFill>
          <a:ln w="3175">
            <a:miter lim="400000"/>
          </a:ln>
        </p:spPr>
        <p:txBody>
          <a:bodyPr lIns="29765" tIns="29765" rIns="29765" bIns="29765" anchor="ctr"/>
          <a:lstStyle/>
          <a:p>
            <a:pPr>
              <a:defRPr sz="2600">
                <a:solidFill>
                  <a:srgbClr val="F1EFED"/>
                </a:solidFill>
              </a:defRPr>
            </a:pPr>
            <a:endParaRPr sz="1828"/>
          </a:p>
        </p:txBody>
      </p:sp>
      <p:sp>
        <p:nvSpPr>
          <p:cNvPr id="7" name="TextBox 6"/>
          <p:cNvSpPr txBox="1"/>
          <p:nvPr/>
        </p:nvSpPr>
        <p:spPr>
          <a:xfrm>
            <a:off x="179512" y="29767"/>
            <a:ext cx="727280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solidFill>
                  <a:schemeClr val="bg1"/>
                </a:solidFill>
              </a:rPr>
              <a:t>AZIONI DIGITAL - #</a:t>
            </a:r>
            <a:r>
              <a:rPr lang="en-US" sz="2300" b="1" dirty="0" err="1" smtClean="0">
                <a:solidFill>
                  <a:schemeClr val="bg1"/>
                </a:solidFill>
              </a:rPr>
              <a:t>PartyconACI</a:t>
            </a:r>
            <a:endParaRPr lang="en-US" sz="2300" b="1" dirty="0">
              <a:solidFill>
                <a:schemeClr val="bg1"/>
              </a:solidFill>
            </a:endParaRPr>
          </a:p>
        </p:txBody>
      </p:sp>
      <p:sp>
        <p:nvSpPr>
          <p:cNvPr id="8" name="Line"/>
          <p:cNvSpPr/>
          <p:nvPr/>
        </p:nvSpPr>
        <p:spPr>
          <a:xfrm>
            <a:off x="-41672" y="6828234"/>
            <a:ext cx="9227345" cy="1"/>
          </a:xfrm>
          <a:prstGeom prst="line">
            <a:avLst/>
          </a:prstGeom>
          <a:ln w="63500">
            <a:solidFill>
              <a:schemeClr val="tx2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944" y="2276872"/>
            <a:ext cx="4082604" cy="3024336"/>
          </a:xfrm>
          <a:prstGeom prst="rect">
            <a:avLst/>
          </a:prstGeom>
        </p:spPr>
      </p:pic>
      <p:sp>
        <p:nvSpPr>
          <p:cNvPr id="10" name="Segnaposto contenuto 2"/>
          <p:cNvSpPr txBox="1">
            <a:spLocks/>
          </p:cNvSpPr>
          <p:nvPr/>
        </p:nvSpPr>
        <p:spPr>
          <a:xfrm>
            <a:off x="395536" y="1727593"/>
            <a:ext cx="4032448" cy="38671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1500" b="1" i="1" dirty="0">
                <a:solidFill>
                  <a:srgbClr val="002060"/>
                </a:solidFill>
              </a:rPr>
              <a:t>SOCIAL LIVE </a:t>
            </a:r>
            <a:r>
              <a:rPr lang="it-IT" sz="1500" b="1" i="1" dirty="0" smtClean="0">
                <a:solidFill>
                  <a:srgbClr val="002060"/>
                </a:solidFill>
              </a:rPr>
              <a:t>STORIES</a:t>
            </a:r>
          </a:p>
          <a:p>
            <a:pPr marL="0" indent="0" algn="just">
              <a:buNone/>
            </a:pPr>
            <a:r>
              <a:rPr lang="it-IT" sz="1500" dirty="0" smtClean="0">
                <a:solidFill>
                  <a:srgbClr val="002060"/>
                </a:solidFill>
              </a:rPr>
              <a:t>Gli </a:t>
            </a:r>
            <a:r>
              <a:rPr lang="it-IT" sz="1500" dirty="0" err="1">
                <a:solidFill>
                  <a:srgbClr val="002060"/>
                </a:solidFill>
              </a:rPr>
              <a:t>influencer</a:t>
            </a:r>
            <a:r>
              <a:rPr lang="it-IT" sz="1500" dirty="0">
                <a:solidFill>
                  <a:srgbClr val="002060"/>
                </a:solidFill>
              </a:rPr>
              <a:t> saranno utilizzati come </a:t>
            </a:r>
            <a:r>
              <a:rPr lang="it-IT" sz="1500" b="1" dirty="0" err="1">
                <a:solidFill>
                  <a:srgbClr val="002060"/>
                </a:solidFill>
              </a:rPr>
              <a:t>content</a:t>
            </a:r>
            <a:r>
              <a:rPr lang="it-IT" sz="1500" b="1" dirty="0">
                <a:solidFill>
                  <a:srgbClr val="002060"/>
                </a:solidFill>
              </a:rPr>
              <a:t> creator</a:t>
            </a:r>
            <a:r>
              <a:rPr lang="it-IT" sz="1500" dirty="0">
                <a:solidFill>
                  <a:srgbClr val="002060"/>
                </a:solidFill>
              </a:rPr>
              <a:t>, andando a raccontare i vari </a:t>
            </a:r>
            <a:r>
              <a:rPr lang="it-IT" sz="1500" dirty="0" err="1">
                <a:solidFill>
                  <a:srgbClr val="002060"/>
                </a:solidFill>
              </a:rPr>
              <a:t>step</a:t>
            </a:r>
            <a:r>
              <a:rPr lang="it-IT" sz="1500" dirty="0">
                <a:solidFill>
                  <a:srgbClr val="002060"/>
                </a:solidFill>
              </a:rPr>
              <a:t> del viaggio sui loro canali social, dal coinvolgimento all’esperienza vissuta, con l’uso delle </a:t>
            </a:r>
            <a:r>
              <a:rPr lang="it-IT" sz="1500" b="1" dirty="0" err="1" smtClean="0">
                <a:solidFill>
                  <a:srgbClr val="002060"/>
                </a:solidFill>
              </a:rPr>
              <a:t>Instagram</a:t>
            </a:r>
            <a:r>
              <a:rPr lang="it-IT" sz="1500" b="1" dirty="0" smtClean="0">
                <a:solidFill>
                  <a:srgbClr val="002060"/>
                </a:solidFill>
              </a:rPr>
              <a:t> Stories </a:t>
            </a:r>
            <a:r>
              <a:rPr lang="it-IT" sz="1500" dirty="0" smtClean="0">
                <a:solidFill>
                  <a:srgbClr val="002060"/>
                </a:solidFill>
              </a:rPr>
              <a:t>e di </a:t>
            </a:r>
            <a:r>
              <a:rPr lang="it-IT" sz="1500" b="1" dirty="0" err="1">
                <a:solidFill>
                  <a:srgbClr val="002060"/>
                </a:solidFill>
              </a:rPr>
              <a:t>Facebook</a:t>
            </a:r>
            <a:r>
              <a:rPr lang="it-IT" sz="1500" b="1" dirty="0">
                <a:solidFill>
                  <a:srgbClr val="002060"/>
                </a:solidFill>
              </a:rPr>
              <a:t> Live</a:t>
            </a:r>
            <a:r>
              <a:rPr lang="it-IT" sz="1500" dirty="0">
                <a:solidFill>
                  <a:srgbClr val="002060"/>
                </a:solidFill>
              </a:rPr>
              <a:t>. </a:t>
            </a:r>
            <a:endParaRPr lang="it-IT" sz="1500" dirty="0" smtClean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endParaRPr lang="it-IT" sz="1500" dirty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500" dirty="0" smtClean="0">
                <a:solidFill>
                  <a:srgbClr val="002060"/>
                </a:solidFill>
              </a:rPr>
              <a:t>Tutti </a:t>
            </a:r>
            <a:r>
              <a:rPr lang="it-IT" sz="1500" dirty="0">
                <a:solidFill>
                  <a:srgbClr val="002060"/>
                </a:solidFill>
              </a:rPr>
              <a:t>i contributi saranno raccolti e pubblicati anche sui </a:t>
            </a:r>
            <a:r>
              <a:rPr lang="it-IT" sz="1500" b="1" dirty="0">
                <a:solidFill>
                  <a:srgbClr val="002060"/>
                </a:solidFill>
              </a:rPr>
              <a:t>canali social di ACI</a:t>
            </a:r>
            <a:r>
              <a:rPr lang="it-IT" sz="1500" dirty="0">
                <a:solidFill>
                  <a:srgbClr val="002060"/>
                </a:solidFill>
              </a:rPr>
              <a:t> e andranno ad alimentare la </a:t>
            </a:r>
            <a:r>
              <a:rPr lang="it-IT" sz="1500" b="1" dirty="0" err="1">
                <a:solidFill>
                  <a:srgbClr val="002060"/>
                </a:solidFill>
              </a:rPr>
              <a:t>landing</a:t>
            </a:r>
            <a:r>
              <a:rPr lang="it-IT" sz="1500" b="1" dirty="0">
                <a:solidFill>
                  <a:srgbClr val="002060"/>
                </a:solidFill>
              </a:rPr>
              <a:t> page </a:t>
            </a:r>
            <a:r>
              <a:rPr lang="it-IT" sz="1500" dirty="0">
                <a:solidFill>
                  <a:srgbClr val="002060"/>
                </a:solidFill>
              </a:rPr>
              <a:t>realizzata ad hoc per la campagna </a:t>
            </a:r>
            <a:r>
              <a:rPr lang="it-IT" sz="1500" dirty="0">
                <a:solidFill>
                  <a:srgbClr val="002060"/>
                </a:solidFill>
                <a:hlinkClick r:id="rId3"/>
              </a:rPr>
              <a:t>www.aci.it/partyconaci</a:t>
            </a:r>
            <a:r>
              <a:rPr lang="it-IT" sz="1500" dirty="0">
                <a:solidFill>
                  <a:srgbClr val="002060"/>
                </a:solidFill>
              </a:rPr>
              <a:t>. </a:t>
            </a:r>
            <a:endParaRPr lang="it-IT" sz="1500" dirty="0" smtClean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endParaRPr lang="it-IT" sz="1500" dirty="0" smtClean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500" dirty="0" smtClean="0">
                <a:solidFill>
                  <a:srgbClr val="002060"/>
                </a:solidFill>
              </a:rPr>
              <a:t>I </a:t>
            </a:r>
            <a:r>
              <a:rPr lang="it-IT" sz="1500" dirty="0">
                <a:solidFill>
                  <a:srgbClr val="002060"/>
                </a:solidFill>
              </a:rPr>
              <a:t>racconti video dei 4 viaggi degli </a:t>
            </a:r>
            <a:r>
              <a:rPr lang="it-IT" sz="1500" dirty="0" err="1">
                <a:solidFill>
                  <a:srgbClr val="002060"/>
                </a:solidFill>
              </a:rPr>
              <a:t>influencer</a:t>
            </a:r>
            <a:r>
              <a:rPr lang="it-IT" sz="1500" dirty="0">
                <a:solidFill>
                  <a:srgbClr val="002060"/>
                </a:solidFill>
              </a:rPr>
              <a:t> diventeranno </a:t>
            </a:r>
            <a:r>
              <a:rPr lang="it-IT" sz="1500" dirty="0" smtClean="0">
                <a:solidFill>
                  <a:srgbClr val="002060"/>
                </a:solidFill>
              </a:rPr>
              <a:t>anche dei </a:t>
            </a:r>
            <a:r>
              <a:rPr lang="it-IT" sz="1500" dirty="0">
                <a:solidFill>
                  <a:srgbClr val="002060"/>
                </a:solidFill>
              </a:rPr>
              <a:t>contenuti per il </a:t>
            </a:r>
            <a:r>
              <a:rPr lang="it-IT" sz="1500" b="1" dirty="0">
                <a:solidFill>
                  <a:srgbClr val="002060"/>
                </a:solidFill>
              </a:rPr>
              <a:t>canale </a:t>
            </a:r>
            <a:r>
              <a:rPr lang="it-IT" sz="1500" b="1" dirty="0" err="1">
                <a:solidFill>
                  <a:srgbClr val="002060"/>
                </a:solidFill>
              </a:rPr>
              <a:t>YouTube</a:t>
            </a:r>
            <a:r>
              <a:rPr lang="it-IT" sz="1500" b="1" dirty="0">
                <a:solidFill>
                  <a:srgbClr val="002060"/>
                </a:solidFill>
              </a:rPr>
              <a:t> di ACI.</a:t>
            </a:r>
          </a:p>
          <a:p>
            <a:pPr marL="0" indent="0">
              <a:buFont typeface="Arial" pitchFamily="34" charset="0"/>
              <a:buNone/>
            </a:pPr>
            <a:endParaRPr lang="it-IT" sz="2000" dirty="0" smtClean="0"/>
          </a:p>
          <a:p>
            <a:pPr marL="0" indent="0">
              <a:buFont typeface="Arial" pitchFamily="34" charset="0"/>
              <a:buNone/>
            </a:pPr>
            <a:endParaRPr lang="it-IT" sz="2000" dirty="0" smtClean="0"/>
          </a:p>
          <a:p>
            <a:pPr marL="0" indent="0">
              <a:buFont typeface="Arial" pitchFamily="34" charset="0"/>
              <a:buNone/>
            </a:pPr>
            <a:endParaRPr lang="it-IT" sz="2000" dirty="0" smtClean="0"/>
          </a:p>
        </p:txBody>
      </p:sp>
      <p:sp>
        <p:nvSpPr>
          <p:cNvPr id="11" name="Line"/>
          <p:cNvSpPr/>
          <p:nvPr/>
        </p:nvSpPr>
        <p:spPr>
          <a:xfrm flipH="1" flipV="1">
            <a:off x="4499992" y="1124744"/>
            <a:ext cx="0" cy="5090482"/>
          </a:xfrm>
          <a:prstGeom prst="line">
            <a:avLst/>
          </a:prstGeom>
          <a:ln w="9525">
            <a:solidFill>
              <a:schemeClr val="accent1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418285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21197" y="1232347"/>
            <a:ext cx="3898776" cy="484987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sz="1600" b="1" i="1" dirty="0" smtClean="0">
                <a:solidFill>
                  <a:srgbClr val="002060"/>
                </a:solidFill>
              </a:rPr>
              <a:t>CONTEST «IL COMPAGNO DI VIAGGIO IDEALE» </a:t>
            </a:r>
          </a:p>
          <a:p>
            <a:pPr marL="0" indent="0" algn="just">
              <a:buNone/>
            </a:pPr>
            <a:r>
              <a:rPr lang="it-IT" sz="1600" dirty="0" smtClean="0">
                <a:solidFill>
                  <a:srgbClr val="002060"/>
                </a:solidFill>
              </a:rPr>
              <a:t>Ogni </a:t>
            </a:r>
            <a:r>
              <a:rPr lang="it-IT" sz="1600" dirty="0" err="1" smtClean="0">
                <a:solidFill>
                  <a:srgbClr val="002060"/>
                </a:solidFill>
              </a:rPr>
              <a:t>influencer</a:t>
            </a:r>
            <a:r>
              <a:rPr lang="it-IT" sz="1600" dirty="0" smtClean="0">
                <a:solidFill>
                  <a:srgbClr val="002060"/>
                </a:solidFill>
              </a:rPr>
              <a:t> avrà la possibilità di portare con sé </a:t>
            </a:r>
            <a:r>
              <a:rPr lang="it-IT" sz="1600" b="1" dirty="0" smtClean="0">
                <a:solidFill>
                  <a:srgbClr val="002060"/>
                </a:solidFill>
              </a:rPr>
              <a:t>un membro della propria community,</a:t>
            </a:r>
            <a:r>
              <a:rPr lang="it-IT" sz="1600" dirty="0" smtClean="0">
                <a:solidFill>
                  <a:srgbClr val="002060"/>
                </a:solidFill>
              </a:rPr>
              <a:t> aprendo una call to </a:t>
            </a:r>
            <a:r>
              <a:rPr lang="it-IT" sz="1600" dirty="0" err="1" smtClean="0">
                <a:solidFill>
                  <a:srgbClr val="002060"/>
                </a:solidFill>
              </a:rPr>
              <a:t>action</a:t>
            </a:r>
            <a:r>
              <a:rPr lang="it-IT" sz="1600" dirty="0" smtClean="0">
                <a:solidFill>
                  <a:srgbClr val="002060"/>
                </a:solidFill>
              </a:rPr>
              <a:t> verso i propri seguaci.</a:t>
            </a:r>
          </a:p>
          <a:p>
            <a:pPr marL="0" indent="0" algn="just">
              <a:buNone/>
            </a:pPr>
            <a:endParaRPr lang="it-IT" sz="1600" dirty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600" dirty="0" smtClean="0">
                <a:solidFill>
                  <a:srgbClr val="002060"/>
                </a:solidFill>
              </a:rPr>
              <a:t>Dalla </a:t>
            </a:r>
            <a:r>
              <a:rPr lang="it-IT" sz="1600" dirty="0">
                <a:solidFill>
                  <a:srgbClr val="002060"/>
                </a:solidFill>
              </a:rPr>
              <a:t>selezione dei contributi foto o video </a:t>
            </a:r>
            <a:r>
              <a:rPr lang="it-IT" sz="1600" dirty="0" smtClean="0">
                <a:solidFill>
                  <a:srgbClr val="002060"/>
                </a:solidFill>
              </a:rPr>
              <a:t>ricevuti</a:t>
            </a:r>
            <a:r>
              <a:rPr lang="it-IT" sz="1600" dirty="0">
                <a:solidFill>
                  <a:srgbClr val="002060"/>
                </a:solidFill>
              </a:rPr>
              <a:t> </a:t>
            </a:r>
            <a:r>
              <a:rPr lang="it-IT" sz="1600" dirty="0" smtClean="0">
                <a:solidFill>
                  <a:srgbClr val="002060"/>
                </a:solidFill>
              </a:rPr>
              <a:t>sulla </a:t>
            </a:r>
            <a:r>
              <a:rPr lang="it-IT" sz="1600" dirty="0" err="1" smtClean="0">
                <a:solidFill>
                  <a:srgbClr val="002060"/>
                </a:solidFill>
              </a:rPr>
              <a:t>landing</a:t>
            </a:r>
            <a:r>
              <a:rPr lang="it-IT" sz="1600" dirty="0" smtClean="0">
                <a:solidFill>
                  <a:srgbClr val="002060"/>
                </a:solidFill>
              </a:rPr>
              <a:t> page, i quattro </a:t>
            </a:r>
            <a:r>
              <a:rPr lang="it-IT" sz="1600" dirty="0" err="1" smtClean="0">
                <a:solidFill>
                  <a:srgbClr val="002060"/>
                </a:solidFill>
              </a:rPr>
              <a:t>influencer</a:t>
            </a:r>
            <a:r>
              <a:rPr lang="it-IT" sz="1600" dirty="0" smtClean="0">
                <a:solidFill>
                  <a:srgbClr val="002060"/>
                </a:solidFill>
              </a:rPr>
              <a:t> potranno scegliere il proprio “</a:t>
            </a:r>
            <a:r>
              <a:rPr lang="it-IT" sz="1600" b="1" dirty="0">
                <a:solidFill>
                  <a:srgbClr val="002060"/>
                </a:solidFill>
              </a:rPr>
              <a:t>C</a:t>
            </a:r>
            <a:r>
              <a:rPr lang="it-IT" sz="1600" b="1" dirty="0" smtClean="0">
                <a:solidFill>
                  <a:srgbClr val="002060"/>
                </a:solidFill>
              </a:rPr>
              <a:t>ompagno di viaggio ideale</a:t>
            </a:r>
            <a:r>
              <a:rPr lang="it-IT" sz="1600" dirty="0" smtClean="0">
                <a:solidFill>
                  <a:srgbClr val="002060"/>
                </a:solidFill>
              </a:rPr>
              <a:t>”, che a sua volta racconterà sui social la propria esperienza di viaggio da “socio ACI”.</a:t>
            </a:r>
          </a:p>
          <a:p>
            <a:pPr marL="0" indent="0" algn="just">
              <a:buNone/>
            </a:pPr>
            <a:endParaRPr lang="it-IT" sz="1600" dirty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600" b="1" i="1" dirty="0" smtClean="0">
                <a:solidFill>
                  <a:srgbClr val="002060"/>
                </a:solidFill>
              </a:rPr>
              <a:t>MOBILITÀ MOBILE E CONDIVISA</a:t>
            </a:r>
          </a:p>
          <a:p>
            <a:pPr marL="0" indent="0" algn="just">
              <a:buNone/>
            </a:pPr>
            <a:r>
              <a:rPr lang="it-IT" sz="1600" b="1" dirty="0" smtClean="0">
                <a:solidFill>
                  <a:srgbClr val="002060"/>
                </a:solidFill>
              </a:rPr>
              <a:t>Il viaggio a portata di </a:t>
            </a:r>
            <a:r>
              <a:rPr lang="it-IT" sz="1600" b="1" dirty="0" err="1" smtClean="0">
                <a:solidFill>
                  <a:srgbClr val="002060"/>
                </a:solidFill>
              </a:rPr>
              <a:t>smartphone</a:t>
            </a:r>
            <a:r>
              <a:rPr lang="it-IT" sz="1600" dirty="0" smtClean="0">
                <a:solidFill>
                  <a:srgbClr val="002060"/>
                </a:solidFill>
              </a:rPr>
              <a:t>. Nel racconto dell’interazione tra </a:t>
            </a:r>
            <a:r>
              <a:rPr lang="it-IT" sz="1600" dirty="0" err="1" smtClean="0">
                <a:solidFill>
                  <a:srgbClr val="002060"/>
                </a:solidFill>
              </a:rPr>
              <a:t>influencer</a:t>
            </a:r>
            <a:r>
              <a:rPr lang="it-IT" sz="1600" dirty="0" smtClean="0">
                <a:solidFill>
                  <a:srgbClr val="002060"/>
                </a:solidFill>
              </a:rPr>
              <a:t> e fan, protagonisti delle “pillole“ di #</a:t>
            </a:r>
            <a:r>
              <a:rPr lang="it-IT" sz="1600" dirty="0" err="1" smtClean="0">
                <a:solidFill>
                  <a:srgbClr val="002060"/>
                </a:solidFill>
              </a:rPr>
              <a:t>PartyconACI</a:t>
            </a:r>
            <a:r>
              <a:rPr lang="it-IT" sz="1600" dirty="0" smtClean="0">
                <a:solidFill>
                  <a:srgbClr val="002060"/>
                </a:solidFill>
              </a:rPr>
              <a:t>,  si faranno emergere le potenzialità della tecnologia mobile e i vantaggi dell’</a:t>
            </a:r>
            <a:r>
              <a:rPr lang="it-IT" sz="1600" b="1" dirty="0" err="1" smtClean="0">
                <a:solidFill>
                  <a:srgbClr val="002060"/>
                </a:solidFill>
              </a:rPr>
              <a:t>App</a:t>
            </a:r>
            <a:r>
              <a:rPr lang="it-IT" sz="1600" b="1" dirty="0" smtClean="0">
                <a:solidFill>
                  <a:srgbClr val="002060"/>
                </a:solidFill>
              </a:rPr>
              <a:t> ACI Mobile </a:t>
            </a:r>
            <a:r>
              <a:rPr lang="it-IT" sz="1600" b="1" dirty="0">
                <a:solidFill>
                  <a:srgbClr val="002060"/>
                </a:solidFill>
              </a:rPr>
              <a:t>C</a:t>
            </a:r>
            <a:r>
              <a:rPr lang="it-IT" sz="1600" b="1" dirty="0" smtClean="0">
                <a:solidFill>
                  <a:srgbClr val="002060"/>
                </a:solidFill>
              </a:rPr>
              <a:t>lub</a:t>
            </a:r>
            <a:r>
              <a:rPr lang="it-IT" sz="1600" dirty="0" smtClean="0">
                <a:solidFill>
                  <a:srgbClr val="002060"/>
                </a:solidFill>
              </a:rPr>
              <a:t>, utilizzata dai due viaggiatori per richiedere assistenza, prenotare servizi e altro.</a:t>
            </a:r>
          </a:p>
          <a:p>
            <a:pPr marL="0" indent="0">
              <a:buNone/>
            </a:pPr>
            <a:endParaRPr lang="it-IT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it-IT" sz="2000" dirty="0" smtClean="0">
              <a:solidFill>
                <a:srgbClr val="FF0000"/>
              </a:solidFill>
            </a:endParaRPr>
          </a:p>
          <a:p>
            <a:endParaRPr lang="it-IT" sz="2000" dirty="0" smtClean="0">
              <a:solidFill>
                <a:srgbClr val="FF0000"/>
              </a:solidFill>
            </a:endParaRPr>
          </a:p>
        </p:txBody>
      </p:sp>
      <p:sp>
        <p:nvSpPr>
          <p:cNvPr id="5" name="Rectangle"/>
          <p:cNvSpPr/>
          <p:nvPr/>
        </p:nvSpPr>
        <p:spPr>
          <a:xfrm>
            <a:off x="0" y="-19291"/>
            <a:ext cx="9144000" cy="586396"/>
          </a:xfrm>
          <a:prstGeom prst="rect">
            <a:avLst/>
          </a:prstGeom>
          <a:solidFill>
            <a:schemeClr val="tx2"/>
          </a:solidFill>
          <a:ln w="3175">
            <a:miter lim="400000"/>
          </a:ln>
        </p:spPr>
        <p:txBody>
          <a:bodyPr lIns="29765" tIns="29765" rIns="29765" bIns="29765" anchor="ctr"/>
          <a:lstStyle/>
          <a:p>
            <a:pPr>
              <a:defRPr sz="2600">
                <a:solidFill>
                  <a:srgbClr val="F1EFED"/>
                </a:solidFill>
              </a:defRPr>
            </a:pPr>
            <a:endParaRPr sz="1828"/>
          </a:p>
        </p:txBody>
      </p:sp>
      <p:sp>
        <p:nvSpPr>
          <p:cNvPr id="7" name="TextBox 6"/>
          <p:cNvSpPr txBox="1"/>
          <p:nvPr/>
        </p:nvSpPr>
        <p:spPr>
          <a:xfrm>
            <a:off x="179512" y="29767"/>
            <a:ext cx="727280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solidFill>
                  <a:schemeClr val="bg1"/>
                </a:solidFill>
              </a:rPr>
              <a:t>AZIONI DIGITAL - #</a:t>
            </a:r>
            <a:r>
              <a:rPr lang="en-US" sz="2300" b="1" dirty="0" err="1" smtClean="0">
                <a:solidFill>
                  <a:schemeClr val="bg1"/>
                </a:solidFill>
              </a:rPr>
              <a:t>PartyconACI</a:t>
            </a:r>
            <a:endParaRPr lang="en-US" sz="2300" b="1" dirty="0">
              <a:solidFill>
                <a:schemeClr val="bg1"/>
              </a:solidFill>
            </a:endParaRPr>
          </a:p>
        </p:txBody>
      </p:sp>
      <p:sp>
        <p:nvSpPr>
          <p:cNvPr id="8" name="Line"/>
          <p:cNvSpPr/>
          <p:nvPr/>
        </p:nvSpPr>
        <p:spPr>
          <a:xfrm>
            <a:off x="-41672" y="6828234"/>
            <a:ext cx="9227345" cy="1"/>
          </a:xfrm>
          <a:prstGeom prst="line">
            <a:avLst/>
          </a:prstGeom>
          <a:ln w="63500">
            <a:solidFill>
              <a:schemeClr val="tx2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908720"/>
            <a:ext cx="3672408" cy="5497135"/>
          </a:xfrm>
          <a:prstGeom prst="rect">
            <a:avLst/>
          </a:prstGeom>
        </p:spPr>
      </p:pic>
      <p:sp>
        <p:nvSpPr>
          <p:cNvPr id="11" name="Line"/>
          <p:cNvSpPr/>
          <p:nvPr/>
        </p:nvSpPr>
        <p:spPr>
          <a:xfrm flipH="1" flipV="1">
            <a:off x="4499992" y="1124744"/>
            <a:ext cx="0" cy="5090482"/>
          </a:xfrm>
          <a:prstGeom prst="line">
            <a:avLst/>
          </a:prstGeom>
          <a:ln w="9525">
            <a:solidFill>
              <a:schemeClr val="accent1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12" name="Oval 11"/>
          <p:cNvSpPr/>
          <p:nvPr/>
        </p:nvSpPr>
        <p:spPr>
          <a:xfrm>
            <a:off x="4657204" y="5229200"/>
            <a:ext cx="4091260" cy="974061"/>
          </a:xfrm>
          <a:prstGeom prst="ellipse">
            <a:avLst/>
          </a:prstGeom>
          <a:noFill/>
          <a:ln w="38100" cap="sq" cmpd="sng">
            <a:solidFill>
              <a:srgbClr val="FA780D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1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5812" y="839953"/>
            <a:ext cx="8579296" cy="167081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it-IT" sz="1500" b="1" i="1" dirty="0" smtClean="0">
                <a:solidFill>
                  <a:srgbClr val="002060"/>
                </a:solidFill>
              </a:rPr>
              <a:t>NON SOLO  INFLUENCER</a:t>
            </a:r>
          </a:p>
          <a:p>
            <a:pPr marL="0" indent="0" algn="just">
              <a:buNone/>
            </a:pPr>
            <a:r>
              <a:rPr lang="it-IT" sz="1500" dirty="0" smtClean="0">
                <a:solidFill>
                  <a:srgbClr val="002060"/>
                </a:solidFill>
              </a:rPr>
              <a:t>I Social Network saranno il primo punto di contatto tra </a:t>
            </a:r>
            <a:r>
              <a:rPr lang="it-IT" sz="1500" dirty="0" err="1" smtClean="0">
                <a:solidFill>
                  <a:srgbClr val="002060"/>
                </a:solidFill>
              </a:rPr>
              <a:t>millennials</a:t>
            </a:r>
            <a:r>
              <a:rPr lang="it-IT" sz="1500" dirty="0" smtClean="0">
                <a:solidFill>
                  <a:srgbClr val="002060"/>
                </a:solidFill>
              </a:rPr>
              <a:t> e ACI per tutto il periodo della campagna, e la produzione di contenuti sul tema del viaggio si svilupperà sui canali ufficiali di ACI, in aggiunta al materiale generato dalle esperienze dei 4 </a:t>
            </a:r>
            <a:r>
              <a:rPr lang="it-IT" sz="1500" dirty="0" err="1" smtClean="0">
                <a:solidFill>
                  <a:srgbClr val="002060"/>
                </a:solidFill>
              </a:rPr>
              <a:t>influencer</a:t>
            </a:r>
            <a:r>
              <a:rPr lang="it-IT" sz="1500" dirty="0" smtClean="0">
                <a:solidFill>
                  <a:srgbClr val="002060"/>
                </a:solidFill>
              </a:rPr>
              <a:t>, con ulteriori </a:t>
            </a:r>
            <a:r>
              <a:rPr lang="it-IT" sz="1500" b="1" dirty="0" smtClean="0">
                <a:solidFill>
                  <a:srgbClr val="002060"/>
                </a:solidFill>
              </a:rPr>
              <a:t>filoni editoriali </a:t>
            </a:r>
            <a:r>
              <a:rPr lang="it-IT" sz="1500" dirty="0" smtClean="0">
                <a:solidFill>
                  <a:srgbClr val="002060"/>
                </a:solidFill>
              </a:rPr>
              <a:t>con l’obiettivo di </a:t>
            </a:r>
            <a:r>
              <a:rPr lang="it-IT" sz="1500" b="1" dirty="0" smtClean="0">
                <a:solidFill>
                  <a:srgbClr val="002060"/>
                </a:solidFill>
              </a:rPr>
              <a:t>ridisegnare la presenza social di ACI</a:t>
            </a:r>
            <a:r>
              <a:rPr lang="it-IT" sz="1500" dirty="0" smtClean="0">
                <a:solidFill>
                  <a:srgbClr val="002060"/>
                </a:solidFill>
              </a:rPr>
              <a:t>.</a:t>
            </a:r>
          </a:p>
          <a:p>
            <a:pPr marL="0" indent="0" algn="just">
              <a:buNone/>
            </a:pPr>
            <a:r>
              <a:rPr lang="it-IT" sz="1500" dirty="0" smtClean="0">
                <a:solidFill>
                  <a:srgbClr val="002060"/>
                </a:solidFill>
              </a:rPr>
              <a:t>La </a:t>
            </a:r>
            <a:r>
              <a:rPr lang="it-IT" sz="1500" b="1" dirty="0" smtClean="0">
                <a:solidFill>
                  <a:srgbClr val="002060"/>
                </a:solidFill>
              </a:rPr>
              <a:t>strategia editoriale </a:t>
            </a:r>
            <a:r>
              <a:rPr lang="it-IT" sz="1500" dirty="0" smtClean="0">
                <a:solidFill>
                  <a:srgbClr val="002060"/>
                </a:solidFill>
              </a:rPr>
              <a:t>continuerà a legarsi a</a:t>
            </a:r>
            <a:r>
              <a:rPr lang="it-IT" sz="1500" b="1" dirty="0" smtClean="0">
                <a:solidFill>
                  <a:srgbClr val="002060"/>
                </a:solidFill>
              </a:rPr>
              <a:t> #</a:t>
            </a:r>
            <a:r>
              <a:rPr lang="it-IT" sz="1500" b="1" dirty="0" err="1" smtClean="0">
                <a:solidFill>
                  <a:srgbClr val="002060"/>
                </a:solidFill>
              </a:rPr>
              <a:t>PartyconACI</a:t>
            </a:r>
            <a:r>
              <a:rPr lang="it-IT" sz="1500" b="1" dirty="0" smtClean="0">
                <a:solidFill>
                  <a:srgbClr val="002060"/>
                </a:solidFill>
              </a:rPr>
              <a:t>, </a:t>
            </a:r>
            <a:r>
              <a:rPr lang="it-IT" sz="1500" dirty="0" smtClean="0">
                <a:solidFill>
                  <a:srgbClr val="002060"/>
                </a:solidFill>
              </a:rPr>
              <a:t>e</a:t>
            </a:r>
            <a:r>
              <a:rPr lang="it-IT" sz="1500" b="1" dirty="0" smtClean="0">
                <a:solidFill>
                  <a:srgbClr val="002060"/>
                </a:solidFill>
              </a:rPr>
              <a:t> </a:t>
            </a:r>
            <a:r>
              <a:rPr lang="it-IT" sz="1500" dirty="0" smtClean="0">
                <a:solidFill>
                  <a:srgbClr val="002060"/>
                </a:solidFill>
              </a:rPr>
              <a:t>prevedrà la creazione di quattro </a:t>
            </a:r>
            <a:r>
              <a:rPr lang="it-IT" sz="1500" b="1" dirty="0" err="1" smtClean="0">
                <a:solidFill>
                  <a:srgbClr val="002060"/>
                </a:solidFill>
              </a:rPr>
              <a:t>stream</a:t>
            </a:r>
            <a:r>
              <a:rPr lang="it-IT" sz="1500" dirty="0" smtClean="0">
                <a:solidFill>
                  <a:srgbClr val="002060"/>
                </a:solidFill>
              </a:rPr>
              <a:t> con messaggi specifici.</a:t>
            </a:r>
            <a:endParaRPr lang="it-IT" sz="1500" dirty="0">
              <a:solidFill>
                <a:srgbClr val="002060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85937" y="670241"/>
            <a:ext cx="8962618" cy="5927111"/>
            <a:chOff x="62659" y="889100"/>
            <a:chExt cx="8962618" cy="5927111"/>
          </a:xfrm>
        </p:grpSpPr>
        <p:sp>
          <p:nvSpPr>
            <p:cNvPr id="20" name="Rectangle 19"/>
            <p:cNvSpPr/>
            <p:nvPr/>
          </p:nvSpPr>
          <p:spPr>
            <a:xfrm>
              <a:off x="6866157" y="3293156"/>
              <a:ext cx="2159120" cy="3523055"/>
            </a:xfrm>
            <a:prstGeom prst="rect">
              <a:avLst/>
            </a:prstGeom>
            <a:solidFill>
              <a:schemeClr val="tx2"/>
            </a:solidFill>
            <a:ln>
              <a:solidFill>
                <a:srgbClr val="0070C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Viaggiare</a:t>
              </a:r>
              <a:r>
                <a:rPr lang="en-US" sz="1600" dirty="0" smtClean="0"/>
                <a:t> </a:t>
              </a:r>
              <a:r>
                <a:rPr lang="en-US" sz="1600" dirty="0"/>
                <a:t>con </a:t>
              </a:r>
              <a:r>
                <a:rPr lang="en-US" sz="1600" dirty="0" err="1"/>
                <a:t>uno</a:t>
              </a:r>
              <a:r>
                <a:rPr lang="en-US" sz="1600" dirty="0"/>
                <a:t> </a:t>
              </a:r>
              <a:r>
                <a:rPr lang="en-US" sz="1600" dirty="0" err="1"/>
                <a:t>sguardo</a:t>
              </a:r>
              <a:r>
                <a:rPr lang="en-US" sz="1600" dirty="0"/>
                <a:t> verso la </a:t>
              </a:r>
              <a:r>
                <a:rPr lang="en-US" sz="1600" b="1" dirty="0" err="1"/>
                <a:t>mobilità</a:t>
              </a:r>
              <a:r>
                <a:rPr lang="en-US" sz="1600" b="1" dirty="0"/>
                <a:t> </a:t>
              </a:r>
              <a:r>
                <a:rPr lang="en-US" sz="1600" b="1" dirty="0" err="1"/>
                <a:t>sostenibile</a:t>
              </a:r>
              <a:r>
                <a:rPr lang="en-US" sz="1600" dirty="0"/>
                <a:t>, la </a:t>
              </a:r>
              <a:r>
                <a:rPr lang="en-US" sz="1600" dirty="0" err="1"/>
                <a:t>condivisione</a:t>
              </a:r>
              <a:r>
                <a:rPr lang="en-US" sz="1600" dirty="0"/>
                <a:t> </a:t>
              </a:r>
              <a:r>
                <a:rPr lang="en-US" sz="1600" dirty="0" err="1"/>
                <a:t>delle</a:t>
              </a:r>
              <a:r>
                <a:rPr lang="en-US" sz="1600" dirty="0"/>
                <a:t> </a:t>
              </a:r>
              <a:r>
                <a:rPr lang="en-US" sz="1600" dirty="0" err="1"/>
                <a:t>esperienze</a:t>
              </a:r>
              <a:r>
                <a:rPr lang="en-US" sz="1600" dirty="0"/>
                <a:t>, </a:t>
              </a:r>
              <a:r>
                <a:rPr lang="en-US" sz="1600" dirty="0" err="1"/>
                <a:t>dei</a:t>
              </a:r>
              <a:r>
                <a:rPr lang="en-US" sz="1600" dirty="0"/>
                <a:t> </a:t>
              </a:r>
              <a:r>
                <a:rPr lang="en-US" sz="1600" dirty="0" err="1"/>
                <a:t>servizi</a:t>
              </a:r>
              <a:r>
                <a:rPr lang="en-US" sz="1600" dirty="0"/>
                <a:t> e </a:t>
              </a:r>
              <a:r>
                <a:rPr lang="en-US" sz="1600" dirty="0" err="1"/>
                <a:t>dei</a:t>
              </a:r>
              <a:r>
                <a:rPr lang="en-US" sz="1600" dirty="0"/>
                <a:t> </a:t>
              </a:r>
              <a:r>
                <a:rPr lang="en-US" sz="1600" dirty="0" err="1"/>
                <a:t>mezzi</a:t>
              </a:r>
              <a:r>
                <a:rPr lang="en-US" sz="1600" dirty="0"/>
                <a:t> per </a:t>
              </a:r>
              <a:r>
                <a:rPr lang="en-US" sz="1600" dirty="0" err="1"/>
                <a:t>raggiungere</a:t>
              </a:r>
              <a:r>
                <a:rPr lang="en-US" sz="1600" dirty="0"/>
                <a:t> </a:t>
              </a:r>
              <a:r>
                <a:rPr lang="en-US" sz="1600" dirty="0" err="1"/>
                <a:t>ogni</a:t>
              </a:r>
              <a:r>
                <a:rPr lang="en-US" sz="1600" dirty="0"/>
                <a:t> parte del </a:t>
              </a:r>
              <a:r>
                <a:rPr lang="en-US" sz="1600" dirty="0" err="1"/>
                <a:t>mondo</a:t>
              </a:r>
              <a:r>
                <a:rPr lang="en-US" sz="1600" dirty="0"/>
                <a:t>. In </a:t>
              </a:r>
              <a:r>
                <a:rPr lang="en-US" sz="1600" dirty="0" err="1"/>
                <a:t>questo</a:t>
              </a:r>
              <a:r>
                <a:rPr lang="en-US" sz="1600" dirty="0"/>
                <a:t> stream </a:t>
              </a:r>
              <a:r>
                <a:rPr lang="en-US" sz="1600" dirty="0" err="1" smtClean="0"/>
                <a:t>rientreranno</a:t>
              </a:r>
              <a:r>
                <a:rPr lang="en-US" sz="1600" dirty="0" smtClean="0"/>
                <a:t> </a:t>
              </a:r>
              <a:r>
                <a:rPr lang="en-US" sz="1600" dirty="0" err="1" smtClean="0"/>
                <a:t>anche</a:t>
              </a:r>
              <a:r>
                <a:rPr lang="en-US" sz="1600" dirty="0" smtClean="0"/>
                <a:t> i </a:t>
              </a:r>
              <a:r>
                <a:rPr lang="en-US" sz="1600" dirty="0" err="1" smtClean="0"/>
                <a:t>contenuti</a:t>
              </a:r>
              <a:r>
                <a:rPr lang="en-US" sz="1600" dirty="0" smtClean="0"/>
                <a:t> </a:t>
              </a:r>
              <a:r>
                <a:rPr lang="en-US" sz="1600" dirty="0" err="1"/>
                <a:t>riguardanti</a:t>
              </a:r>
              <a:r>
                <a:rPr lang="en-US" sz="1600" dirty="0"/>
                <a:t> la partnership con </a:t>
              </a:r>
              <a:r>
                <a:rPr lang="en-US" sz="1600" dirty="0" smtClean="0"/>
                <a:t/>
              </a:r>
              <a:br>
                <a:rPr lang="en-US" sz="1600" dirty="0" smtClean="0"/>
              </a:br>
              <a:r>
                <a:rPr lang="en-US" sz="1600" i="1" dirty="0" err="1" smtClean="0"/>
                <a:t>Share’ngo</a:t>
              </a:r>
              <a:r>
                <a:rPr lang="en-US" sz="1600" i="1" dirty="0" smtClean="0"/>
                <a:t>.</a:t>
              </a:r>
              <a:endParaRPr lang="en-US" sz="1600" i="1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2659" y="3293156"/>
              <a:ext cx="2159120" cy="3523055"/>
            </a:xfrm>
            <a:prstGeom prst="rect">
              <a:avLst/>
            </a:prstGeom>
            <a:solidFill>
              <a:schemeClr val="tx2"/>
            </a:solidFill>
            <a:ln>
              <a:solidFill>
                <a:srgbClr val="0070C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Filone</a:t>
              </a:r>
              <a:r>
                <a:rPr lang="en-US" sz="1600" dirty="0" smtClean="0"/>
                <a:t> </a:t>
              </a:r>
              <a:r>
                <a:rPr lang="en-US" sz="1600" dirty="0" err="1"/>
                <a:t>narrativo</a:t>
              </a:r>
              <a:r>
                <a:rPr lang="en-US" sz="1600" dirty="0"/>
                <a:t> legato </a:t>
              </a:r>
              <a:r>
                <a:rPr lang="en-US" sz="1600" dirty="0" err="1"/>
                <a:t>alle</a:t>
              </a:r>
              <a:r>
                <a:rPr lang="en-US" sz="1600" dirty="0"/>
                <a:t> </a:t>
              </a:r>
              <a:r>
                <a:rPr lang="en-US" sz="1600" dirty="0" err="1"/>
                <a:t>bellezze</a:t>
              </a:r>
              <a:r>
                <a:rPr lang="en-US" sz="1600" dirty="0"/>
                <a:t> </a:t>
              </a:r>
              <a:r>
                <a:rPr lang="en-US" sz="1600" dirty="0" err="1"/>
                <a:t>dei</a:t>
              </a:r>
              <a:r>
                <a:rPr lang="en-US" sz="1600" dirty="0"/>
                <a:t> </a:t>
              </a:r>
              <a:r>
                <a:rPr lang="en-US" sz="1600" dirty="0" err="1"/>
                <a:t>luoghi</a:t>
              </a:r>
              <a:r>
                <a:rPr lang="en-US" sz="1600" dirty="0"/>
                <a:t> del </a:t>
              </a:r>
              <a:r>
                <a:rPr lang="en-US" sz="1600" b="1" dirty="0" err="1"/>
                <a:t>territorio</a:t>
              </a:r>
              <a:r>
                <a:rPr lang="en-US" sz="1600" b="1" dirty="0"/>
                <a:t> </a:t>
              </a:r>
              <a:r>
                <a:rPr lang="en-US" sz="1600" b="1" dirty="0" err="1"/>
                <a:t>italiano</a:t>
              </a:r>
              <a:r>
                <a:rPr lang="en-US" sz="1600" dirty="0"/>
                <a:t>. </a:t>
              </a:r>
              <a:r>
                <a:rPr lang="en-US" sz="1600" dirty="0" err="1"/>
                <a:t>Tramite</a:t>
              </a:r>
              <a:r>
                <a:rPr lang="en-US" sz="1600" dirty="0"/>
                <a:t> </a:t>
              </a:r>
              <a:r>
                <a:rPr lang="en-US" sz="1600" dirty="0" err="1"/>
                <a:t>immagini</a:t>
              </a:r>
              <a:r>
                <a:rPr lang="en-US" sz="1600" dirty="0"/>
                <a:t> evocative </a:t>
              </a:r>
              <a:r>
                <a:rPr lang="en-US" sz="1600" dirty="0" err="1"/>
                <a:t>dei</a:t>
              </a:r>
              <a:r>
                <a:rPr lang="en-US" sz="1600" dirty="0"/>
                <a:t> </a:t>
              </a:r>
              <a:r>
                <a:rPr lang="en-US" sz="1600" dirty="0" err="1"/>
                <a:t>luoghi</a:t>
              </a:r>
              <a:r>
                <a:rPr lang="en-US" sz="1600" dirty="0"/>
                <a:t> </a:t>
              </a:r>
              <a:r>
                <a:rPr lang="en-US" sz="1600" dirty="0" err="1"/>
                <a:t>più</a:t>
              </a:r>
              <a:r>
                <a:rPr lang="en-US" sz="1600" dirty="0"/>
                <a:t> belli </a:t>
              </a:r>
              <a:r>
                <a:rPr lang="en-US" sz="1600" dirty="0" err="1"/>
                <a:t>d’Italia</a:t>
              </a:r>
              <a:r>
                <a:rPr lang="en-US" sz="1600" dirty="0"/>
                <a:t> </a:t>
              </a:r>
              <a:r>
                <a:rPr lang="en-US" sz="1600" dirty="0" err="1"/>
                <a:t>si</a:t>
              </a:r>
              <a:r>
                <a:rPr lang="en-US" sz="1600" dirty="0"/>
                <a:t> </a:t>
              </a:r>
              <a:r>
                <a:rPr lang="en-US" sz="1600" dirty="0" err="1"/>
                <a:t>andrà</a:t>
              </a:r>
              <a:r>
                <a:rPr lang="en-US" sz="1600" dirty="0"/>
                <a:t> a </a:t>
              </a:r>
              <a:r>
                <a:rPr lang="en-US" sz="1600" dirty="0" err="1"/>
                <a:t>stimolare</a:t>
              </a:r>
              <a:r>
                <a:rPr lang="en-US" sz="1600" dirty="0"/>
                <a:t> </a:t>
              </a:r>
              <a:r>
                <a:rPr lang="en-US" sz="1600" dirty="0" err="1"/>
                <a:t>il</a:t>
              </a:r>
              <a:r>
                <a:rPr lang="en-US" sz="1600" dirty="0"/>
                <a:t> target </a:t>
              </a:r>
              <a:r>
                <a:rPr lang="en-US" sz="1600" dirty="0" err="1"/>
                <a:t>su</a:t>
              </a:r>
              <a:r>
                <a:rPr lang="en-US" sz="1600" dirty="0"/>
                <a:t> </a:t>
              </a:r>
              <a:r>
                <a:rPr lang="en-US" sz="1600" dirty="0" err="1"/>
                <a:t>possibili</a:t>
              </a:r>
              <a:r>
                <a:rPr lang="en-US" sz="1600" dirty="0"/>
                <a:t> mete di </a:t>
              </a:r>
              <a:endParaRPr lang="en-US" sz="1600" dirty="0" smtClean="0"/>
            </a:p>
            <a:p>
              <a:pPr algn="ctr"/>
              <a:r>
                <a:rPr lang="en-US" sz="1600" dirty="0" err="1" smtClean="0"/>
                <a:t>vacanze</a:t>
              </a:r>
              <a:r>
                <a:rPr lang="en-US" sz="1600" dirty="0" smtClean="0"/>
                <a:t> </a:t>
              </a:r>
              <a:r>
                <a:rPr lang="en-US" sz="1600" dirty="0" err="1" smtClean="0"/>
                <a:t>estive</a:t>
              </a:r>
              <a:r>
                <a:rPr lang="en-US" sz="1600" dirty="0" smtClean="0"/>
                <a:t>.</a:t>
              </a:r>
            </a:p>
            <a:p>
              <a:pPr algn="ctr"/>
              <a:endParaRPr lang="en-US" sz="1600" dirty="0" smtClean="0"/>
            </a:p>
            <a:p>
              <a:pPr algn="ctr"/>
              <a:endParaRPr lang="en-US" sz="1600" dirty="0" smtClean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322259" y="3293156"/>
              <a:ext cx="2159120" cy="3523055"/>
            </a:xfrm>
            <a:prstGeom prst="rect">
              <a:avLst/>
            </a:prstGeom>
            <a:solidFill>
              <a:schemeClr val="tx2"/>
            </a:solidFill>
            <a:ln>
              <a:solidFill>
                <a:srgbClr val="0070C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La </a:t>
              </a:r>
              <a:r>
                <a:rPr lang="en-US" sz="1600" b="1" dirty="0" err="1"/>
                <a:t>sicurezza</a:t>
              </a:r>
              <a:r>
                <a:rPr lang="en-US" sz="1600" dirty="0"/>
                <a:t> e </a:t>
              </a:r>
              <a:r>
                <a:rPr lang="en-US" sz="1600" dirty="0" err="1"/>
                <a:t>il</a:t>
              </a:r>
              <a:r>
                <a:rPr lang="en-US" sz="1600" dirty="0"/>
                <a:t> </a:t>
              </a:r>
              <a:r>
                <a:rPr lang="en-US" sz="1600" dirty="0" err="1"/>
                <a:t>rispetto</a:t>
              </a:r>
              <a:r>
                <a:rPr lang="en-US" sz="1600" dirty="0"/>
                <a:t> </a:t>
              </a:r>
              <a:r>
                <a:rPr lang="en-US" sz="1600" dirty="0" err="1"/>
                <a:t>delle</a:t>
              </a:r>
              <a:r>
                <a:rPr lang="en-US" sz="1600" dirty="0"/>
                <a:t> </a:t>
              </a:r>
              <a:r>
                <a:rPr lang="en-US" sz="1600" dirty="0" err="1"/>
                <a:t>regole</a:t>
              </a:r>
              <a:r>
                <a:rPr lang="en-US" sz="1600" dirty="0"/>
                <a:t> del </a:t>
              </a:r>
              <a:r>
                <a:rPr lang="en-US" sz="1600" dirty="0" err="1"/>
                <a:t>Codice</a:t>
              </a:r>
              <a:r>
                <a:rPr lang="en-US" sz="1600" dirty="0"/>
                <a:t> </a:t>
              </a:r>
              <a:r>
                <a:rPr lang="en-US" sz="1600" dirty="0" err="1"/>
                <a:t>della</a:t>
              </a:r>
              <a:r>
                <a:rPr lang="en-US" sz="1600" dirty="0"/>
                <a:t> </a:t>
              </a:r>
              <a:r>
                <a:rPr lang="en-US" sz="1600" dirty="0" err="1"/>
                <a:t>strada</a:t>
              </a:r>
              <a:r>
                <a:rPr lang="en-US" sz="1600" dirty="0"/>
                <a:t> </a:t>
              </a:r>
              <a:r>
                <a:rPr lang="en-US" sz="1600" dirty="0" err="1"/>
                <a:t>rappresentano</a:t>
              </a:r>
              <a:r>
                <a:rPr lang="en-US" sz="1600" dirty="0"/>
                <a:t> </a:t>
              </a:r>
              <a:r>
                <a:rPr lang="en-US" sz="1600" dirty="0" err="1"/>
                <a:t>uno</a:t>
              </a:r>
              <a:r>
                <a:rPr lang="en-US" sz="1600" dirty="0"/>
                <a:t> </a:t>
              </a:r>
              <a:r>
                <a:rPr lang="en-US" sz="1600" dirty="0" err="1"/>
                <a:t>dei</a:t>
              </a:r>
              <a:r>
                <a:rPr lang="en-US" sz="1600" dirty="0"/>
                <a:t> </a:t>
              </a:r>
              <a:r>
                <a:rPr lang="en-US" sz="1600" dirty="0" err="1"/>
                <a:t>punti</a:t>
              </a:r>
              <a:r>
                <a:rPr lang="en-US" sz="1600" dirty="0"/>
                <a:t> </a:t>
              </a:r>
              <a:r>
                <a:rPr lang="en-US" sz="1600" dirty="0" err="1"/>
                <a:t>cardine</a:t>
              </a:r>
              <a:r>
                <a:rPr lang="en-US" sz="1600" dirty="0"/>
                <a:t> </a:t>
              </a:r>
              <a:r>
                <a:rPr lang="en-US" sz="1600" dirty="0" err="1"/>
                <a:t>della</a:t>
              </a:r>
              <a:r>
                <a:rPr lang="en-US" sz="1600" dirty="0"/>
                <a:t> </a:t>
              </a:r>
              <a:r>
                <a:rPr lang="en-US" sz="1600" dirty="0" err="1"/>
                <a:t>comunicazione</a:t>
              </a:r>
              <a:r>
                <a:rPr lang="en-US" sz="1600" dirty="0"/>
                <a:t> ACI. La </a:t>
              </a:r>
              <a:r>
                <a:rPr lang="en-US" sz="1600" dirty="0" err="1"/>
                <a:t>tutela</a:t>
              </a:r>
              <a:r>
                <a:rPr lang="en-US" sz="1600" dirty="0"/>
                <a:t> e </a:t>
              </a:r>
              <a:r>
                <a:rPr lang="en-US" sz="1600" dirty="0" err="1"/>
                <a:t>il</a:t>
              </a:r>
              <a:r>
                <a:rPr lang="en-US" sz="1600" dirty="0"/>
                <a:t> </a:t>
              </a:r>
              <a:r>
                <a:rPr lang="en-US" sz="1600" dirty="0" err="1"/>
                <a:t>supporto</a:t>
              </a:r>
              <a:r>
                <a:rPr lang="en-US" sz="1600" dirty="0"/>
                <a:t> al </a:t>
              </a:r>
              <a:r>
                <a:rPr lang="en-US" sz="1600" dirty="0" err="1"/>
                <a:t>guidatore</a:t>
              </a:r>
              <a:r>
                <a:rPr lang="en-US" sz="1600" dirty="0"/>
                <a:t> </a:t>
              </a:r>
              <a:r>
                <a:rPr lang="en-US" sz="1600" dirty="0" err="1"/>
                <a:t>uno</a:t>
              </a:r>
              <a:r>
                <a:rPr lang="en-US" sz="1600" dirty="0"/>
                <a:t> </a:t>
              </a:r>
              <a:r>
                <a:rPr lang="en-US" sz="1600" dirty="0" err="1"/>
                <a:t>dei</a:t>
              </a:r>
              <a:r>
                <a:rPr lang="en-US" sz="1600" dirty="0"/>
                <a:t> </a:t>
              </a:r>
              <a:r>
                <a:rPr lang="en-US" sz="1600" dirty="0" err="1"/>
                <a:t>suoi</a:t>
              </a:r>
              <a:r>
                <a:rPr lang="en-US" sz="1600" dirty="0"/>
                <a:t> </a:t>
              </a:r>
              <a:r>
                <a:rPr lang="en-US" sz="1600" dirty="0" err="1"/>
                <a:t>servizi</a:t>
              </a:r>
              <a:r>
                <a:rPr lang="en-US" sz="1600" dirty="0"/>
                <a:t> </a:t>
              </a:r>
              <a:r>
                <a:rPr lang="en-US" sz="1600" dirty="0" err="1"/>
                <a:t>tramite</a:t>
              </a:r>
              <a:r>
                <a:rPr lang="en-US" sz="1600" dirty="0"/>
                <a:t> </a:t>
              </a:r>
              <a:r>
                <a:rPr lang="en-US" sz="1600" dirty="0" err="1"/>
                <a:t>l’</a:t>
              </a:r>
              <a:r>
                <a:rPr lang="en-US" sz="1600" b="1" dirty="0" err="1"/>
                <a:t>assistenza</a:t>
              </a:r>
              <a:r>
                <a:rPr lang="en-US" sz="1600" b="1" dirty="0"/>
                <a:t> </a:t>
              </a:r>
              <a:r>
                <a:rPr lang="en-US" sz="1600" b="1" dirty="0" err="1"/>
                <a:t>stradale</a:t>
              </a:r>
              <a:r>
                <a:rPr lang="en-US" sz="1600" b="1" dirty="0"/>
                <a:t> </a:t>
              </a:r>
              <a:r>
                <a:rPr lang="en-US" sz="1600" dirty="0" err="1"/>
                <a:t>sul</a:t>
              </a:r>
              <a:r>
                <a:rPr lang="en-US" sz="1600" dirty="0"/>
                <a:t> </a:t>
              </a:r>
              <a:r>
                <a:rPr lang="en-US" sz="1600" dirty="0" err="1" smtClean="0"/>
                <a:t>territorio</a:t>
              </a:r>
              <a:r>
                <a:rPr lang="en-US" sz="1600" dirty="0" smtClean="0"/>
                <a:t>.</a:t>
              </a:r>
            </a:p>
            <a:p>
              <a:pPr algn="ctr"/>
              <a:endParaRPr lang="en-US" sz="1600" dirty="0" smtClean="0"/>
            </a:p>
            <a:p>
              <a:pPr algn="ctr"/>
              <a:endParaRPr lang="en-US" sz="1600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97237" y="3293156"/>
              <a:ext cx="2159120" cy="3523055"/>
            </a:xfrm>
            <a:prstGeom prst="rect">
              <a:avLst/>
            </a:prstGeom>
            <a:solidFill>
              <a:schemeClr val="tx2"/>
            </a:solidFill>
            <a:ln>
              <a:solidFill>
                <a:srgbClr val="0070C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 smtClean="0"/>
            </a:p>
            <a:p>
              <a:pPr algn="ctr"/>
              <a:r>
                <a:rPr lang="en-US" sz="1600" dirty="0" smtClean="0"/>
                <a:t>Il </a:t>
              </a:r>
              <a:r>
                <a:rPr lang="en-US" sz="1600" dirty="0" err="1"/>
                <a:t>mondo</a:t>
              </a:r>
              <a:r>
                <a:rPr lang="en-US" sz="1600" dirty="0"/>
                <a:t> ACI e I </a:t>
              </a:r>
              <a:r>
                <a:rPr lang="en-US" sz="1600" dirty="0" err="1"/>
                <a:t>suoi</a:t>
              </a:r>
              <a:r>
                <a:rPr lang="en-US" sz="1600" dirty="0"/>
                <a:t> </a:t>
              </a:r>
              <a:r>
                <a:rPr lang="en-US" sz="1600" b="1" dirty="0" err="1" smtClean="0"/>
                <a:t>prodotti</a:t>
              </a:r>
              <a:r>
                <a:rPr lang="en-US" sz="1600" dirty="0" smtClean="0"/>
                <a:t>: la </a:t>
              </a:r>
              <a:r>
                <a:rPr lang="en-US" sz="1600" dirty="0" err="1"/>
                <a:t>storia</a:t>
              </a:r>
              <a:r>
                <a:rPr lang="en-US" sz="1600" dirty="0"/>
                <a:t> </a:t>
              </a:r>
              <a:r>
                <a:rPr lang="en-US" sz="1600" dirty="0" err="1"/>
                <a:t>dell’ente</a:t>
              </a:r>
              <a:r>
                <a:rPr lang="en-US" sz="1600" dirty="0"/>
                <a:t> </a:t>
              </a:r>
              <a:r>
                <a:rPr lang="en-US" sz="1600" dirty="0" err="1"/>
                <a:t>che</a:t>
              </a:r>
              <a:r>
                <a:rPr lang="en-US" sz="1600" dirty="0"/>
                <a:t> da </a:t>
              </a:r>
              <a:r>
                <a:rPr lang="en-US" sz="1600" dirty="0" err="1"/>
                <a:t>sempre</a:t>
              </a:r>
              <a:r>
                <a:rPr lang="en-US" sz="1600" dirty="0"/>
                <a:t> </a:t>
              </a:r>
              <a:r>
                <a:rPr lang="en-US" sz="1600" dirty="0" err="1"/>
                <a:t>è</a:t>
              </a:r>
              <a:r>
                <a:rPr lang="en-US" sz="1600" dirty="0"/>
                <a:t> al </a:t>
              </a:r>
              <a:r>
                <a:rPr lang="en-US" sz="1600" dirty="0" err="1"/>
                <a:t>fianco</a:t>
              </a:r>
              <a:r>
                <a:rPr lang="en-US" sz="1600" dirty="0"/>
                <a:t> </a:t>
              </a:r>
              <a:r>
                <a:rPr lang="en-US" sz="1600" dirty="0" err="1"/>
                <a:t>dei</a:t>
              </a:r>
              <a:r>
                <a:rPr lang="en-US" sz="1600" dirty="0"/>
                <a:t> </a:t>
              </a:r>
              <a:r>
                <a:rPr lang="en-US" sz="1600" dirty="0" err="1"/>
                <a:t>viaggiatori</a:t>
              </a:r>
              <a:r>
                <a:rPr lang="en-US" sz="1600" dirty="0"/>
                <a:t>. In </a:t>
              </a:r>
              <a:r>
                <a:rPr lang="en-US" sz="1600" dirty="0" err="1"/>
                <a:t>questo</a:t>
              </a:r>
              <a:r>
                <a:rPr lang="en-US" sz="1600" dirty="0"/>
                <a:t> </a:t>
              </a:r>
              <a:r>
                <a:rPr lang="en-US" sz="1600" dirty="0" err="1"/>
                <a:t>filone</a:t>
              </a:r>
              <a:r>
                <a:rPr lang="en-US" sz="1600" dirty="0"/>
                <a:t> di </a:t>
              </a:r>
              <a:r>
                <a:rPr lang="en-US" sz="1600" dirty="0" err="1"/>
                <a:t>contenuti</a:t>
              </a:r>
              <a:r>
                <a:rPr lang="en-US" sz="1600" dirty="0"/>
                <a:t> </a:t>
              </a:r>
              <a:r>
                <a:rPr lang="en-US" sz="1600" dirty="0" err="1"/>
                <a:t>sarà</a:t>
              </a:r>
              <a:r>
                <a:rPr lang="en-US" sz="1600" dirty="0"/>
                <a:t> </a:t>
              </a:r>
              <a:r>
                <a:rPr lang="en-US" sz="1600" dirty="0" err="1"/>
                <a:t>sottolineato</a:t>
              </a:r>
              <a:r>
                <a:rPr lang="en-US" sz="1600" dirty="0"/>
                <a:t> </a:t>
              </a:r>
              <a:r>
                <a:rPr lang="en-US" sz="1600" dirty="0" err="1"/>
                <a:t>il</a:t>
              </a:r>
              <a:r>
                <a:rPr lang="en-US" sz="1600" dirty="0"/>
                <a:t> </a:t>
              </a:r>
              <a:r>
                <a:rPr lang="en-US" sz="1600" dirty="0" err="1"/>
                <a:t>concetto</a:t>
              </a:r>
              <a:r>
                <a:rPr lang="en-US" sz="1600" dirty="0"/>
                <a:t> di </a:t>
              </a:r>
              <a:r>
                <a:rPr lang="en-US" sz="1600" b="1" dirty="0"/>
                <a:t>“</a:t>
              </a:r>
              <a:r>
                <a:rPr lang="en-US" sz="1600" b="1" dirty="0" smtClean="0"/>
                <a:t>socio ACI” </a:t>
              </a:r>
              <a:r>
                <a:rPr lang="en-US" sz="1600" dirty="0"/>
                <a:t>e </a:t>
              </a:r>
              <a:r>
                <a:rPr lang="en-US" sz="1600" dirty="0" err="1"/>
                <a:t>dei</a:t>
              </a:r>
              <a:r>
                <a:rPr lang="en-US" sz="1600" dirty="0"/>
                <a:t> </a:t>
              </a:r>
              <a:r>
                <a:rPr lang="en-US" sz="1600" dirty="0" err="1"/>
                <a:t>vantaggi</a:t>
              </a:r>
              <a:r>
                <a:rPr lang="en-US" sz="1600" dirty="0"/>
                <a:t> a cui </a:t>
              </a:r>
              <a:r>
                <a:rPr lang="en-US" sz="1600" dirty="0" err="1"/>
                <a:t>poter</a:t>
              </a:r>
              <a:r>
                <a:rPr lang="en-US" sz="1600" dirty="0"/>
                <a:t> </a:t>
              </a:r>
              <a:r>
                <a:rPr lang="en-US" sz="1600" dirty="0" err="1"/>
                <a:t>accedere</a:t>
              </a:r>
              <a:r>
                <a:rPr lang="en-US" sz="1600" dirty="0" smtClean="0"/>
                <a:t>.</a:t>
              </a:r>
            </a:p>
            <a:p>
              <a:pPr algn="ctr"/>
              <a:endParaRPr lang="en-US" sz="1600" dirty="0" smtClean="0"/>
            </a:p>
            <a:p>
              <a:pPr algn="ctr"/>
              <a:endParaRPr lang="en-US" sz="1600" dirty="0"/>
            </a:p>
            <a:p>
              <a:pPr algn="ctr"/>
              <a:endParaRPr lang="en-US" sz="1600" dirty="0" smtClean="0"/>
            </a:p>
            <a:p>
              <a:pPr algn="ctr"/>
              <a:endParaRPr lang="en-US" sz="1600" dirty="0" smtClean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293895" y="889100"/>
              <a:ext cx="2257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Rectangle"/>
          <p:cNvSpPr/>
          <p:nvPr/>
        </p:nvSpPr>
        <p:spPr>
          <a:xfrm>
            <a:off x="0" y="-19291"/>
            <a:ext cx="9144000" cy="586396"/>
          </a:xfrm>
          <a:prstGeom prst="rect">
            <a:avLst/>
          </a:prstGeom>
          <a:solidFill>
            <a:schemeClr val="tx2"/>
          </a:solidFill>
          <a:ln w="3175">
            <a:miter lim="400000"/>
          </a:ln>
        </p:spPr>
        <p:txBody>
          <a:bodyPr lIns="29765" tIns="29765" rIns="29765" bIns="29765" anchor="ctr"/>
          <a:lstStyle/>
          <a:p>
            <a:pPr>
              <a:defRPr sz="2600">
                <a:solidFill>
                  <a:srgbClr val="F1EFED"/>
                </a:solidFill>
              </a:defRPr>
            </a:pPr>
            <a:endParaRPr sz="1828"/>
          </a:p>
        </p:txBody>
      </p:sp>
      <p:sp>
        <p:nvSpPr>
          <p:cNvPr id="23" name="TextBox 22"/>
          <p:cNvSpPr txBox="1"/>
          <p:nvPr/>
        </p:nvSpPr>
        <p:spPr>
          <a:xfrm>
            <a:off x="179512" y="29767"/>
            <a:ext cx="727280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solidFill>
                  <a:schemeClr val="bg1"/>
                </a:solidFill>
              </a:rPr>
              <a:t>AZIONI DIGITAL - #</a:t>
            </a:r>
            <a:r>
              <a:rPr lang="en-US" sz="2300" b="1" dirty="0" err="1" smtClean="0">
                <a:solidFill>
                  <a:schemeClr val="bg1"/>
                </a:solidFill>
              </a:rPr>
              <a:t>PartyconACI</a:t>
            </a:r>
            <a:endParaRPr lang="en-US" sz="2300" b="1" dirty="0">
              <a:solidFill>
                <a:schemeClr val="bg1"/>
              </a:solidFill>
            </a:endParaRPr>
          </a:p>
        </p:txBody>
      </p:sp>
      <p:sp>
        <p:nvSpPr>
          <p:cNvPr id="24" name="Line"/>
          <p:cNvSpPr/>
          <p:nvPr/>
        </p:nvSpPr>
        <p:spPr>
          <a:xfrm>
            <a:off x="6842" y="6857999"/>
            <a:ext cx="9137158" cy="1"/>
          </a:xfrm>
          <a:prstGeom prst="line">
            <a:avLst/>
          </a:prstGeom>
          <a:ln w="63500">
            <a:solidFill>
              <a:schemeClr val="tx2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8" name="Round Diagonal Corner Rectangle 7"/>
          <p:cNvSpPr/>
          <p:nvPr/>
        </p:nvSpPr>
        <p:spPr>
          <a:xfrm>
            <a:off x="139383" y="2730829"/>
            <a:ext cx="2052227" cy="266123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/>
              <a:t>IL VIAGGIO E L’ITALIA</a:t>
            </a:r>
            <a:endParaRPr lang="en-US" sz="1600" b="1" i="1" dirty="0"/>
          </a:p>
        </p:txBody>
      </p:sp>
      <p:sp>
        <p:nvSpPr>
          <p:cNvPr id="25" name="Round Diagonal Corner Rectangle 24"/>
          <p:cNvSpPr/>
          <p:nvPr/>
        </p:nvSpPr>
        <p:spPr>
          <a:xfrm>
            <a:off x="2398983" y="2730827"/>
            <a:ext cx="2052227" cy="266123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/>
              <a:t>SICUREZZA</a:t>
            </a:r>
            <a:endParaRPr lang="en-US" sz="1600" b="1" i="1" dirty="0"/>
          </a:p>
        </p:txBody>
      </p:sp>
      <p:sp>
        <p:nvSpPr>
          <p:cNvPr id="26" name="Round Diagonal Corner Rectangle 25"/>
          <p:cNvSpPr/>
          <p:nvPr/>
        </p:nvSpPr>
        <p:spPr>
          <a:xfrm>
            <a:off x="4673961" y="2730829"/>
            <a:ext cx="2052227" cy="266123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/>
              <a:t>ACI WORLD</a:t>
            </a:r>
            <a:endParaRPr lang="en-US" sz="1600" b="1" i="1" dirty="0"/>
          </a:p>
        </p:txBody>
      </p:sp>
      <p:sp>
        <p:nvSpPr>
          <p:cNvPr id="27" name="Round Diagonal Corner Rectangle 26"/>
          <p:cNvSpPr/>
          <p:nvPr/>
        </p:nvSpPr>
        <p:spPr>
          <a:xfrm>
            <a:off x="6942881" y="2730828"/>
            <a:ext cx="2052227" cy="266123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/>
              <a:t>SMART TRAVEL</a:t>
            </a:r>
            <a:endParaRPr 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170379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908720"/>
            <a:ext cx="8363272" cy="582845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it-IT" sz="1900" b="1" i="1" dirty="0" smtClean="0">
                <a:solidFill>
                  <a:srgbClr val="002060"/>
                </a:solidFill>
              </a:rPr>
              <a:t>KIT «TO DO LIST» #</a:t>
            </a:r>
            <a:r>
              <a:rPr lang="it-IT" sz="1900" b="1" i="1" dirty="0" err="1" smtClean="0">
                <a:solidFill>
                  <a:srgbClr val="002060"/>
                </a:solidFill>
              </a:rPr>
              <a:t>PartyconACI</a:t>
            </a:r>
            <a:endParaRPr lang="it-IT" sz="1900" b="1" i="1" dirty="0" smtClean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900" dirty="0" smtClean="0">
                <a:solidFill>
                  <a:srgbClr val="002060"/>
                </a:solidFill>
              </a:rPr>
              <a:t>L’avvio della campagna sarà svelata, in anteprima, ad una </a:t>
            </a:r>
            <a:r>
              <a:rPr lang="it-IT" sz="1900" b="1" dirty="0" smtClean="0">
                <a:solidFill>
                  <a:srgbClr val="002060"/>
                </a:solidFill>
              </a:rPr>
              <a:t>media list di 120 giornalisti</a:t>
            </a:r>
            <a:r>
              <a:rPr lang="it-IT" sz="1900" dirty="0" smtClean="0">
                <a:solidFill>
                  <a:srgbClr val="002060"/>
                </a:solidFill>
              </a:rPr>
              <a:t>, appartenenti ai </a:t>
            </a:r>
            <a:r>
              <a:rPr lang="it-IT" sz="1900" b="1" dirty="0" smtClean="0">
                <a:solidFill>
                  <a:srgbClr val="002060"/>
                </a:solidFill>
              </a:rPr>
              <a:t>settori </a:t>
            </a:r>
            <a:r>
              <a:rPr lang="it-IT" sz="1900" b="1" dirty="0" err="1" smtClean="0">
                <a:solidFill>
                  <a:srgbClr val="002060"/>
                </a:solidFill>
              </a:rPr>
              <a:t>automotive</a:t>
            </a:r>
            <a:r>
              <a:rPr lang="it-IT" sz="1900" b="1" dirty="0" smtClean="0">
                <a:solidFill>
                  <a:srgbClr val="002060"/>
                </a:solidFill>
              </a:rPr>
              <a:t>, disabilità, green, sport, </a:t>
            </a:r>
            <a:r>
              <a:rPr lang="it-IT" sz="1900" b="1" dirty="0" err="1" smtClean="0">
                <a:solidFill>
                  <a:srgbClr val="002060"/>
                </a:solidFill>
              </a:rPr>
              <a:t>travel</a:t>
            </a:r>
            <a:r>
              <a:rPr lang="it-IT" sz="1900" b="1" dirty="0" smtClean="0">
                <a:solidFill>
                  <a:srgbClr val="002060"/>
                </a:solidFill>
              </a:rPr>
              <a:t>, fashion, </a:t>
            </a:r>
            <a:r>
              <a:rPr lang="it-IT" sz="1900" b="1" dirty="0" err="1" smtClean="0">
                <a:solidFill>
                  <a:srgbClr val="002060"/>
                </a:solidFill>
              </a:rPr>
              <a:t>food</a:t>
            </a:r>
            <a:r>
              <a:rPr lang="it-IT" sz="1900" b="1" dirty="0" smtClean="0">
                <a:solidFill>
                  <a:srgbClr val="002060"/>
                </a:solidFill>
              </a:rPr>
              <a:t> e </a:t>
            </a:r>
            <a:r>
              <a:rPr lang="it-IT" sz="1900" b="1" dirty="0" err="1" smtClean="0">
                <a:solidFill>
                  <a:srgbClr val="002060"/>
                </a:solidFill>
              </a:rPr>
              <a:t>pet</a:t>
            </a:r>
            <a:r>
              <a:rPr lang="it-IT" sz="1900" dirty="0" smtClean="0">
                <a:solidFill>
                  <a:srgbClr val="002060"/>
                </a:solidFill>
              </a:rPr>
              <a:t>, assicurandoci di raggiungere </a:t>
            </a:r>
            <a:r>
              <a:rPr lang="it-IT" sz="1900" b="1" dirty="0" smtClean="0">
                <a:solidFill>
                  <a:srgbClr val="002060"/>
                </a:solidFill>
              </a:rPr>
              <a:t>un’audience ampia </a:t>
            </a:r>
            <a:r>
              <a:rPr lang="it-IT" sz="1900" dirty="0" smtClean="0">
                <a:solidFill>
                  <a:srgbClr val="002060"/>
                </a:solidFill>
              </a:rPr>
              <a:t>e allo stesso tempo </a:t>
            </a:r>
            <a:r>
              <a:rPr lang="it-IT" sz="1900" b="1" dirty="0" smtClean="0">
                <a:solidFill>
                  <a:srgbClr val="002060"/>
                </a:solidFill>
              </a:rPr>
              <a:t>diversificata</a:t>
            </a:r>
            <a:r>
              <a:rPr lang="it-IT" sz="1900" dirty="0" smtClean="0">
                <a:solidFill>
                  <a:srgbClr val="002060"/>
                </a:solidFill>
              </a:rPr>
              <a:t> tramite più filoni di comunicazione. </a:t>
            </a:r>
          </a:p>
          <a:p>
            <a:pPr marL="0" indent="0" algn="just">
              <a:buNone/>
            </a:pPr>
            <a:r>
              <a:rPr lang="it-IT" sz="1900" dirty="0" smtClean="0">
                <a:solidFill>
                  <a:srgbClr val="002060"/>
                </a:solidFill>
              </a:rPr>
              <a:t>Ai giornalisti recapiteremo un </a:t>
            </a:r>
            <a:r>
              <a:rPr lang="it-IT" sz="1900" b="1" dirty="0" smtClean="0">
                <a:solidFill>
                  <a:srgbClr val="002060"/>
                </a:solidFill>
              </a:rPr>
              <a:t>kit</a:t>
            </a:r>
            <a:r>
              <a:rPr lang="it-IT" sz="1900" dirty="0" smtClean="0">
                <a:solidFill>
                  <a:srgbClr val="002060"/>
                </a:solidFill>
              </a:rPr>
              <a:t> con all’interno uno </a:t>
            </a:r>
            <a:r>
              <a:rPr lang="it-IT" sz="1900" b="1" dirty="0" smtClean="0">
                <a:solidFill>
                  <a:srgbClr val="002060"/>
                </a:solidFill>
              </a:rPr>
              <a:t>spazzolino da denti</a:t>
            </a:r>
            <a:r>
              <a:rPr lang="it-IT" sz="1900" dirty="0" smtClean="0">
                <a:solidFill>
                  <a:srgbClr val="002060"/>
                </a:solidFill>
              </a:rPr>
              <a:t>, oggetto immancabile in valigia, ma che per le sue piccole dimensioni spesso viene lasciato a casa. Allo stesso modo, i </a:t>
            </a:r>
            <a:r>
              <a:rPr lang="it-IT" sz="1900" b="1" dirty="0" smtClean="0">
                <a:solidFill>
                  <a:srgbClr val="002060"/>
                </a:solidFill>
              </a:rPr>
              <a:t>vantaggi di ACI </a:t>
            </a:r>
            <a:r>
              <a:rPr lang="it-IT" sz="1900" dirty="0" smtClean="0">
                <a:solidFill>
                  <a:srgbClr val="002060"/>
                </a:solidFill>
              </a:rPr>
              <a:t>rappresentano un’informazione importante da non dimenticare e di cui il viaggiatore “</a:t>
            </a:r>
            <a:r>
              <a:rPr lang="it-IT" sz="1900" dirty="0" err="1" smtClean="0">
                <a:solidFill>
                  <a:srgbClr val="002060"/>
                </a:solidFill>
              </a:rPr>
              <a:t>smart</a:t>
            </a:r>
            <a:r>
              <a:rPr lang="it-IT" sz="1900" dirty="0" smtClean="0">
                <a:solidFill>
                  <a:srgbClr val="002060"/>
                </a:solidFill>
              </a:rPr>
              <a:t>” non può fare a meno. </a:t>
            </a:r>
          </a:p>
          <a:p>
            <a:pPr marL="0" indent="0" algn="just">
              <a:buNone/>
            </a:pPr>
            <a:r>
              <a:rPr lang="it-IT" sz="1900" dirty="0" smtClean="0">
                <a:solidFill>
                  <a:srgbClr val="002060"/>
                </a:solidFill>
              </a:rPr>
              <a:t>Nel kit sarà presente un biglietto con la scritta: </a:t>
            </a:r>
            <a:r>
              <a:rPr lang="it-IT" sz="1900" i="1" dirty="0" smtClean="0">
                <a:solidFill>
                  <a:srgbClr val="002060"/>
                </a:solidFill>
              </a:rPr>
              <a:t>“Ricordati, quando viaggi, di portare con te l’essenziale. #</a:t>
            </a:r>
            <a:r>
              <a:rPr lang="it-IT" sz="1900" i="1" dirty="0" err="1" smtClean="0">
                <a:solidFill>
                  <a:srgbClr val="002060"/>
                </a:solidFill>
              </a:rPr>
              <a:t>PartyconACI</a:t>
            </a:r>
            <a:r>
              <a:rPr lang="it-IT" sz="1900" i="1" dirty="0" smtClean="0">
                <a:solidFill>
                  <a:srgbClr val="002060"/>
                </a:solidFill>
              </a:rPr>
              <a:t>”</a:t>
            </a:r>
            <a:r>
              <a:rPr lang="it-IT" sz="1900" dirty="0" smtClean="0">
                <a:solidFill>
                  <a:srgbClr val="002060"/>
                </a:solidFill>
              </a:rPr>
              <a:t>, firmato da uno dei 4 </a:t>
            </a:r>
            <a:r>
              <a:rPr lang="it-IT" sz="1900" dirty="0" err="1" smtClean="0">
                <a:solidFill>
                  <a:srgbClr val="002060"/>
                </a:solidFill>
              </a:rPr>
              <a:t>Influencer</a:t>
            </a:r>
            <a:r>
              <a:rPr lang="it-IT" sz="1900" dirty="0" smtClean="0">
                <a:solidFill>
                  <a:srgbClr val="002060"/>
                </a:solidFill>
              </a:rPr>
              <a:t> che si dichiarano Socio ACI.</a:t>
            </a:r>
          </a:p>
          <a:p>
            <a:pPr marL="0" indent="0" algn="just">
              <a:buNone/>
            </a:pPr>
            <a:r>
              <a:rPr lang="it-IT" sz="1900" dirty="0" smtClean="0">
                <a:solidFill>
                  <a:srgbClr val="002060"/>
                </a:solidFill>
              </a:rPr>
              <a:t>A seguire, il link della</a:t>
            </a:r>
            <a:r>
              <a:rPr lang="it-IT" sz="1900" b="1" dirty="0" smtClean="0">
                <a:solidFill>
                  <a:srgbClr val="002060"/>
                </a:solidFill>
              </a:rPr>
              <a:t> </a:t>
            </a:r>
            <a:r>
              <a:rPr lang="it-IT" sz="1900" b="1" dirty="0" err="1" smtClean="0">
                <a:solidFill>
                  <a:srgbClr val="002060"/>
                </a:solidFill>
              </a:rPr>
              <a:t>landing</a:t>
            </a:r>
            <a:r>
              <a:rPr lang="it-IT" sz="1900" b="1" dirty="0" smtClean="0">
                <a:solidFill>
                  <a:srgbClr val="002060"/>
                </a:solidFill>
              </a:rPr>
              <a:t> page </a:t>
            </a:r>
            <a:r>
              <a:rPr lang="it-IT" sz="1900" dirty="0" smtClean="0">
                <a:solidFill>
                  <a:srgbClr val="002060"/>
                </a:solidFill>
              </a:rPr>
              <a:t>del progetto </a:t>
            </a:r>
            <a:r>
              <a:rPr lang="it-IT" sz="1900" dirty="0" err="1" smtClean="0">
                <a:solidFill>
                  <a:srgbClr val="002060"/>
                </a:solidFill>
              </a:rPr>
              <a:t>www.aci.it</a:t>
            </a:r>
            <a:r>
              <a:rPr lang="it-IT" sz="1900" dirty="0" smtClean="0">
                <a:solidFill>
                  <a:srgbClr val="002060"/>
                </a:solidFill>
              </a:rPr>
              <a:t>/</a:t>
            </a:r>
            <a:r>
              <a:rPr lang="it-IT" sz="1900" dirty="0" err="1" smtClean="0">
                <a:solidFill>
                  <a:srgbClr val="002060"/>
                </a:solidFill>
              </a:rPr>
              <a:t>partyconaci</a:t>
            </a:r>
            <a:r>
              <a:rPr lang="it-IT" sz="1900" dirty="0" smtClean="0">
                <a:solidFill>
                  <a:srgbClr val="002060"/>
                </a:solidFill>
              </a:rPr>
              <a:t>, dove saranno caricati il </a:t>
            </a:r>
            <a:r>
              <a:rPr lang="it-IT" sz="1900" b="1" dirty="0" smtClean="0">
                <a:solidFill>
                  <a:srgbClr val="002060"/>
                </a:solidFill>
              </a:rPr>
              <a:t>comunicato stampa </a:t>
            </a:r>
            <a:r>
              <a:rPr lang="it-IT" sz="1900" dirty="0" smtClean="0">
                <a:solidFill>
                  <a:srgbClr val="002060"/>
                </a:solidFill>
              </a:rPr>
              <a:t>della campagna </a:t>
            </a:r>
            <a:r>
              <a:rPr lang="it-IT" sz="1900" b="1" dirty="0" smtClean="0">
                <a:solidFill>
                  <a:srgbClr val="002060"/>
                </a:solidFill>
              </a:rPr>
              <a:t>e i video messaggi </a:t>
            </a:r>
            <a:r>
              <a:rPr lang="it-IT" sz="1900" dirty="0" smtClean="0">
                <a:solidFill>
                  <a:srgbClr val="002060"/>
                </a:solidFill>
              </a:rPr>
              <a:t>dei quattro </a:t>
            </a:r>
            <a:r>
              <a:rPr lang="it-IT" sz="1900" dirty="0" err="1" smtClean="0">
                <a:solidFill>
                  <a:srgbClr val="002060"/>
                </a:solidFill>
              </a:rPr>
              <a:t>influencer</a:t>
            </a:r>
            <a:r>
              <a:rPr lang="it-IT" sz="1900" dirty="0" smtClean="0">
                <a:solidFill>
                  <a:srgbClr val="002060"/>
                </a:solidFill>
              </a:rPr>
              <a:t>, che annunciano di essere in partenza e di essere alla ricerca del “compagno di viaggio ideale”, dando così il via al contest.</a:t>
            </a:r>
          </a:p>
          <a:p>
            <a:pPr marL="0" indent="0" algn="just">
              <a:buNone/>
            </a:pPr>
            <a:endParaRPr lang="it-IT" sz="1900" dirty="0" smtClean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900" b="1" i="1" dirty="0" smtClean="0">
                <a:solidFill>
                  <a:srgbClr val="002060"/>
                </a:solidFill>
              </a:rPr>
              <a:t>PRESS ANGLE </a:t>
            </a:r>
          </a:p>
          <a:p>
            <a:pPr marL="0" indent="0" algn="just">
              <a:buNone/>
            </a:pPr>
            <a:r>
              <a:rPr lang="it-IT" sz="1900" dirty="0" err="1" smtClean="0">
                <a:solidFill>
                  <a:srgbClr val="002060"/>
                </a:solidFill>
              </a:rPr>
              <a:t>Bebe</a:t>
            </a:r>
            <a:r>
              <a:rPr lang="it-IT" sz="1900" dirty="0" smtClean="0">
                <a:solidFill>
                  <a:srgbClr val="002060"/>
                </a:solidFill>
              </a:rPr>
              <a:t> </a:t>
            </a:r>
            <a:r>
              <a:rPr lang="it-IT" sz="1900" dirty="0" err="1" smtClean="0">
                <a:solidFill>
                  <a:srgbClr val="002060"/>
                </a:solidFill>
              </a:rPr>
              <a:t>Vio</a:t>
            </a:r>
            <a:r>
              <a:rPr lang="it-IT" sz="1900" dirty="0" smtClean="0">
                <a:solidFill>
                  <a:srgbClr val="002060"/>
                </a:solidFill>
              </a:rPr>
              <a:t> sarà la prima </a:t>
            </a:r>
            <a:r>
              <a:rPr lang="it-IT" sz="1900" b="1" dirty="0" smtClean="0">
                <a:solidFill>
                  <a:srgbClr val="002060"/>
                </a:solidFill>
              </a:rPr>
              <a:t>testimonial</a:t>
            </a:r>
            <a:r>
              <a:rPr lang="it-IT" sz="1900" dirty="0" smtClean="0">
                <a:solidFill>
                  <a:srgbClr val="002060"/>
                </a:solidFill>
              </a:rPr>
              <a:t> oggetto di un comunicato stampa, che racconterà #</a:t>
            </a:r>
            <a:r>
              <a:rPr lang="it-IT" sz="1900" dirty="0" err="1" smtClean="0">
                <a:solidFill>
                  <a:srgbClr val="002060"/>
                </a:solidFill>
              </a:rPr>
              <a:t>PartyconACI</a:t>
            </a:r>
            <a:r>
              <a:rPr lang="it-IT" sz="1900" dirty="0" smtClean="0">
                <a:solidFill>
                  <a:srgbClr val="002060"/>
                </a:solidFill>
              </a:rPr>
              <a:t> attraverso l’esperienza di viaggio e il rapporto con la mobilità per una persona disabile, sottolineando come ACI sia sensibile alle tematiche sociali e all’avanguardia per i servizi offerti.</a:t>
            </a:r>
          </a:p>
          <a:p>
            <a:pPr marL="0" indent="0" algn="ctr">
              <a:buNone/>
            </a:pPr>
            <a:endParaRPr lang="it-IT" sz="1800" dirty="0">
              <a:solidFill>
                <a:srgbClr val="002060"/>
              </a:solidFill>
            </a:endParaRPr>
          </a:p>
          <a:p>
            <a:pPr marL="0" indent="0" algn="ctr">
              <a:buNone/>
            </a:pPr>
            <a:r>
              <a:rPr lang="it-IT" sz="1800" dirty="0" smtClean="0">
                <a:solidFill>
                  <a:srgbClr val="002060"/>
                </a:solidFill>
              </a:rPr>
              <a:t> #</a:t>
            </a:r>
            <a:r>
              <a:rPr lang="it-IT" sz="1800" dirty="0" err="1" smtClean="0">
                <a:solidFill>
                  <a:srgbClr val="002060"/>
                </a:solidFill>
              </a:rPr>
              <a:t>PartyconACI</a:t>
            </a:r>
            <a:r>
              <a:rPr lang="it-IT" sz="1800" dirty="0" smtClean="0">
                <a:solidFill>
                  <a:srgbClr val="002060"/>
                </a:solidFill>
              </a:rPr>
              <a:t> </a:t>
            </a:r>
            <a:r>
              <a:rPr lang="mr-IN" sz="1800" dirty="0" smtClean="0">
                <a:solidFill>
                  <a:srgbClr val="002060"/>
                </a:solidFill>
              </a:rPr>
              <a:t>–</a:t>
            </a:r>
            <a:r>
              <a:rPr lang="it-IT" sz="1800" dirty="0" smtClean="0">
                <a:solidFill>
                  <a:srgbClr val="002060"/>
                </a:solidFill>
              </a:rPr>
              <a:t> </a:t>
            </a:r>
            <a:r>
              <a:rPr lang="it-IT" sz="1800" i="1" dirty="0" err="1" smtClean="0">
                <a:solidFill>
                  <a:srgbClr val="002060"/>
                </a:solidFill>
              </a:rPr>
              <a:t>Bebe</a:t>
            </a:r>
            <a:r>
              <a:rPr lang="it-IT" sz="1800" i="1" dirty="0" smtClean="0">
                <a:solidFill>
                  <a:srgbClr val="002060"/>
                </a:solidFill>
              </a:rPr>
              <a:t> </a:t>
            </a:r>
            <a:r>
              <a:rPr lang="it-IT" sz="1800" i="1" dirty="0" err="1" smtClean="0">
                <a:solidFill>
                  <a:srgbClr val="002060"/>
                </a:solidFill>
              </a:rPr>
              <a:t>Vio</a:t>
            </a:r>
            <a:r>
              <a:rPr lang="it-IT" sz="1800" i="1" dirty="0" smtClean="0">
                <a:solidFill>
                  <a:srgbClr val="002060"/>
                </a:solidFill>
              </a:rPr>
              <a:t> e la </a:t>
            </a:r>
            <a:r>
              <a:rPr lang="it-IT" sz="1800" i="1" dirty="0">
                <a:solidFill>
                  <a:srgbClr val="002060"/>
                </a:solidFill>
              </a:rPr>
              <a:t>m</a:t>
            </a:r>
            <a:r>
              <a:rPr lang="it-IT" sz="1800" i="1" dirty="0" smtClean="0">
                <a:solidFill>
                  <a:srgbClr val="002060"/>
                </a:solidFill>
              </a:rPr>
              <a:t>obilità senza confini</a:t>
            </a:r>
          </a:p>
          <a:p>
            <a:pPr marL="0" indent="0" algn="just">
              <a:buNone/>
            </a:pPr>
            <a:endParaRPr lang="it-IT" sz="1800" i="1" dirty="0" smtClean="0">
              <a:solidFill>
                <a:srgbClr val="002060"/>
              </a:solidFill>
            </a:endParaRPr>
          </a:p>
          <a:p>
            <a:pPr marL="0" indent="0" algn="just">
              <a:buNone/>
            </a:pPr>
            <a:r>
              <a:rPr lang="it-IT" sz="1900" dirty="0" smtClean="0">
                <a:solidFill>
                  <a:srgbClr val="002060"/>
                </a:solidFill>
              </a:rPr>
              <a:t>Le esperienze degli altri tre </a:t>
            </a:r>
            <a:r>
              <a:rPr lang="it-IT" sz="1900" dirty="0" err="1" smtClean="0">
                <a:solidFill>
                  <a:srgbClr val="002060"/>
                </a:solidFill>
              </a:rPr>
              <a:t>influencer</a:t>
            </a:r>
            <a:r>
              <a:rPr lang="it-IT" sz="1900" dirty="0" smtClean="0">
                <a:solidFill>
                  <a:srgbClr val="002060"/>
                </a:solidFill>
              </a:rPr>
              <a:t> costituiranno subito dopo il gancio per la realizzazione di ulteriori comunicazioni verticali.</a:t>
            </a:r>
          </a:p>
          <a:p>
            <a:pPr marL="0" indent="0" algn="just">
              <a:buNone/>
            </a:pPr>
            <a:endParaRPr lang="it-IT" sz="1800" dirty="0">
              <a:solidFill>
                <a:srgbClr val="002060"/>
              </a:solidFill>
            </a:endParaRPr>
          </a:p>
          <a:p>
            <a:pPr marL="0" indent="0" algn="ctr">
              <a:buNone/>
            </a:pPr>
            <a:r>
              <a:rPr lang="it-IT" sz="1800" dirty="0" smtClean="0">
                <a:solidFill>
                  <a:srgbClr val="002060"/>
                </a:solidFill>
              </a:rPr>
              <a:t>#</a:t>
            </a:r>
            <a:r>
              <a:rPr lang="it-IT" sz="1800" dirty="0" err="1" smtClean="0">
                <a:solidFill>
                  <a:srgbClr val="002060"/>
                </a:solidFill>
              </a:rPr>
              <a:t>PartyconACI</a:t>
            </a:r>
            <a:r>
              <a:rPr lang="it-IT" sz="1800" dirty="0" smtClean="0">
                <a:solidFill>
                  <a:srgbClr val="002060"/>
                </a:solidFill>
              </a:rPr>
              <a:t> –  </a:t>
            </a:r>
            <a:r>
              <a:rPr lang="it-IT" sz="1800" i="1" dirty="0" smtClean="0">
                <a:solidFill>
                  <a:srgbClr val="002060"/>
                </a:solidFill>
              </a:rPr>
              <a:t>Le ricette di ACI per Alessandro Borghese</a:t>
            </a:r>
          </a:p>
          <a:p>
            <a:pPr marL="0" indent="0" algn="ctr">
              <a:buNone/>
            </a:pPr>
            <a:r>
              <a:rPr lang="it-IT" sz="1800" dirty="0" smtClean="0">
                <a:solidFill>
                  <a:srgbClr val="002060"/>
                </a:solidFill>
              </a:rPr>
              <a:t>#</a:t>
            </a:r>
            <a:r>
              <a:rPr lang="it-IT" sz="1800" dirty="0" err="1" smtClean="0">
                <a:solidFill>
                  <a:srgbClr val="002060"/>
                </a:solidFill>
              </a:rPr>
              <a:t>PartyconACI</a:t>
            </a:r>
            <a:r>
              <a:rPr lang="it-IT" sz="1800" dirty="0" smtClean="0">
                <a:solidFill>
                  <a:srgbClr val="002060"/>
                </a:solidFill>
              </a:rPr>
              <a:t> –  </a:t>
            </a:r>
            <a:r>
              <a:rPr lang="it-IT" sz="1800" i="1" dirty="0" smtClean="0">
                <a:solidFill>
                  <a:srgbClr val="002060"/>
                </a:solidFill>
              </a:rPr>
              <a:t>Viaggio a quattro zampe con ACI </a:t>
            </a:r>
          </a:p>
          <a:p>
            <a:pPr marL="0" indent="0" algn="ctr">
              <a:buNone/>
            </a:pPr>
            <a:r>
              <a:rPr lang="it-IT" sz="1800" dirty="0" smtClean="0">
                <a:solidFill>
                  <a:srgbClr val="002060"/>
                </a:solidFill>
              </a:rPr>
              <a:t>#</a:t>
            </a:r>
            <a:r>
              <a:rPr lang="it-IT" sz="1800" dirty="0" err="1" smtClean="0">
                <a:solidFill>
                  <a:srgbClr val="002060"/>
                </a:solidFill>
              </a:rPr>
              <a:t>PartyconACI</a:t>
            </a:r>
            <a:r>
              <a:rPr lang="it-IT" sz="1800" dirty="0" smtClean="0">
                <a:solidFill>
                  <a:srgbClr val="002060"/>
                </a:solidFill>
              </a:rPr>
              <a:t> – </a:t>
            </a:r>
            <a:r>
              <a:rPr lang="it-IT" sz="1800" i="1" dirty="0" smtClean="0">
                <a:solidFill>
                  <a:srgbClr val="002060"/>
                </a:solidFill>
              </a:rPr>
              <a:t>ACI alle sfilate green con Chiara Biasi</a:t>
            </a:r>
          </a:p>
        </p:txBody>
      </p:sp>
      <p:sp>
        <p:nvSpPr>
          <p:cNvPr id="4" name="Rectangle"/>
          <p:cNvSpPr/>
          <p:nvPr/>
        </p:nvSpPr>
        <p:spPr>
          <a:xfrm>
            <a:off x="0" y="-19291"/>
            <a:ext cx="9144000" cy="586396"/>
          </a:xfrm>
          <a:prstGeom prst="rect">
            <a:avLst/>
          </a:prstGeom>
          <a:solidFill>
            <a:schemeClr val="tx2"/>
          </a:solidFill>
          <a:ln w="3175">
            <a:miter lim="400000"/>
          </a:ln>
        </p:spPr>
        <p:txBody>
          <a:bodyPr lIns="29765" tIns="29765" rIns="29765" bIns="29765" anchor="ctr"/>
          <a:lstStyle/>
          <a:p>
            <a:pPr>
              <a:defRPr sz="2600">
                <a:solidFill>
                  <a:srgbClr val="F1EFED"/>
                </a:solidFill>
              </a:defRPr>
            </a:pPr>
            <a:endParaRPr sz="1828"/>
          </a:p>
        </p:txBody>
      </p:sp>
      <p:sp>
        <p:nvSpPr>
          <p:cNvPr id="5" name="TextBox 4"/>
          <p:cNvSpPr txBox="1"/>
          <p:nvPr/>
        </p:nvSpPr>
        <p:spPr>
          <a:xfrm>
            <a:off x="179512" y="29767"/>
            <a:ext cx="26079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solidFill>
                  <a:schemeClr val="bg1"/>
                </a:solidFill>
              </a:rPr>
              <a:t>AZIONI PR</a:t>
            </a:r>
            <a:endParaRPr lang="en-US" sz="2300" b="1" dirty="0">
              <a:solidFill>
                <a:schemeClr val="bg1"/>
              </a:solidFill>
            </a:endParaRPr>
          </a:p>
        </p:txBody>
      </p:sp>
      <p:sp>
        <p:nvSpPr>
          <p:cNvPr id="7" name="Line"/>
          <p:cNvSpPr/>
          <p:nvPr/>
        </p:nvSpPr>
        <p:spPr>
          <a:xfrm>
            <a:off x="-41671" y="6828234"/>
            <a:ext cx="9185672" cy="29766"/>
          </a:xfrm>
          <a:prstGeom prst="line">
            <a:avLst/>
          </a:prstGeom>
          <a:ln w="63500">
            <a:solidFill>
              <a:schemeClr val="tx2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Line"/>
          <p:cNvSpPr/>
          <p:nvPr/>
        </p:nvSpPr>
        <p:spPr>
          <a:xfrm>
            <a:off x="2007615" y="1926299"/>
            <a:ext cx="7548" cy="1520561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pic>
        <p:nvPicPr>
          <p:cNvPr id="233" name="Line" descr="Line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8180" y="3411141"/>
            <a:ext cx="9220359" cy="35719"/>
          </a:xfrm>
          <a:prstGeom prst="rect">
            <a:avLst/>
          </a:prstGeom>
        </p:spPr>
      </p:pic>
      <p:pic>
        <p:nvPicPr>
          <p:cNvPr id="235" name="Line" descr="Lin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16200000">
            <a:off x="889382" y="3431461"/>
            <a:ext cx="356868" cy="35719"/>
          </a:xfrm>
          <a:prstGeom prst="rect">
            <a:avLst/>
          </a:prstGeom>
        </p:spPr>
      </p:pic>
      <p:pic>
        <p:nvPicPr>
          <p:cNvPr id="237" name="Line" descr="Lin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16200000">
            <a:off x="2591182" y="3431461"/>
            <a:ext cx="356868" cy="35719"/>
          </a:xfrm>
          <a:prstGeom prst="rect">
            <a:avLst/>
          </a:prstGeom>
        </p:spPr>
      </p:pic>
      <p:pic>
        <p:nvPicPr>
          <p:cNvPr id="239" name="Line" descr="Lin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16200000">
            <a:off x="5994782" y="3431461"/>
            <a:ext cx="356868" cy="35719"/>
          </a:xfrm>
          <a:prstGeom prst="rect">
            <a:avLst/>
          </a:prstGeom>
        </p:spPr>
      </p:pic>
      <p:pic>
        <p:nvPicPr>
          <p:cNvPr id="241" name="Line" descr="Lin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16200000">
            <a:off x="4195402" y="3431461"/>
            <a:ext cx="356868" cy="35719"/>
          </a:xfrm>
          <a:prstGeom prst="rect">
            <a:avLst/>
          </a:prstGeom>
        </p:spPr>
      </p:pic>
      <p:pic>
        <p:nvPicPr>
          <p:cNvPr id="243" name="Line" descr="Lin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16200000">
            <a:off x="7696583" y="3431461"/>
            <a:ext cx="356868" cy="35719"/>
          </a:xfrm>
          <a:prstGeom prst="rect">
            <a:avLst/>
          </a:prstGeom>
        </p:spPr>
      </p:pic>
      <p:sp>
        <p:nvSpPr>
          <p:cNvPr id="245" name="MAGGIO"/>
          <p:cNvSpPr/>
          <p:nvPr/>
        </p:nvSpPr>
        <p:spPr>
          <a:xfrm>
            <a:off x="679899" y="2979979"/>
            <a:ext cx="775244" cy="2981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>
            <a:lvl1pPr>
              <a:defRPr sz="2200"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r>
              <a:rPr sz="1547" dirty="0">
                <a:latin typeface="Calibri" charset="0"/>
                <a:ea typeface="Calibri" charset="0"/>
                <a:cs typeface="Calibri" charset="0"/>
              </a:rPr>
              <a:t>MAGGIO</a:t>
            </a:r>
          </a:p>
        </p:txBody>
      </p:sp>
      <p:sp>
        <p:nvSpPr>
          <p:cNvPr id="246" name="GIUGNO"/>
          <p:cNvSpPr/>
          <p:nvPr/>
        </p:nvSpPr>
        <p:spPr>
          <a:xfrm>
            <a:off x="2401063" y="2967853"/>
            <a:ext cx="746197" cy="2981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>
            <a:lvl1pPr>
              <a:defRPr sz="2200"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r>
              <a:rPr sz="1547" dirty="0">
                <a:latin typeface="Calibri" charset="0"/>
                <a:ea typeface="Calibri" charset="0"/>
                <a:cs typeface="Calibri" charset="0"/>
              </a:rPr>
              <a:t>GIUGNO</a:t>
            </a:r>
          </a:p>
        </p:txBody>
      </p:sp>
      <p:sp>
        <p:nvSpPr>
          <p:cNvPr id="247" name="LUGLIO"/>
          <p:cNvSpPr/>
          <p:nvPr/>
        </p:nvSpPr>
        <p:spPr>
          <a:xfrm>
            <a:off x="4067944" y="2991067"/>
            <a:ext cx="655467" cy="2981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>
            <a:lvl1pPr>
              <a:defRPr sz="2200"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r>
              <a:rPr sz="1547" dirty="0">
                <a:latin typeface="Calibri" charset="0"/>
                <a:ea typeface="Calibri" charset="0"/>
                <a:cs typeface="Calibri" charset="0"/>
              </a:rPr>
              <a:t>LUGLIO</a:t>
            </a:r>
          </a:p>
        </p:txBody>
      </p:sp>
      <p:sp>
        <p:nvSpPr>
          <p:cNvPr id="248" name="AGOSTO"/>
          <p:cNvSpPr/>
          <p:nvPr/>
        </p:nvSpPr>
        <p:spPr>
          <a:xfrm>
            <a:off x="5801816" y="2991067"/>
            <a:ext cx="742799" cy="2981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>
            <a:lvl1pPr>
              <a:defRPr sz="2200"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r>
              <a:rPr sz="1547" dirty="0">
                <a:latin typeface="Calibri" charset="0"/>
                <a:ea typeface="Calibri" charset="0"/>
                <a:cs typeface="Calibri" charset="0"/>
              </a:rPr>
              <a:t>AGOSTO</a:t>
            </a:r>
          </a:p>
        </p:txBody>
      </p:sp>
      <p:sp>
        <p:nvSpPr>
          <p:cNvPr id="249" name="SETTEMBRE"/>
          <p:cNvSpPr/>
          <p:nvPr/>
        </p:nvSpPr>
        <p:spPr>
          <a:xfrm>
            <a:off x="7365182" y="2991067"/>
            <a:ext cx="1019669" cy="2981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>
            <a:lvl1pPr>
              <a:defRPr sz="2200"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r>
              <a:rPr sz="1547">
                <a:latin typeface="Calibri" charset="0"/>
                <a:ea typeface="Calibri" charset="0"/>
                <a:cs typeface="Calibri" charset="0"/>
              </a:rPr>
              <a:t>SETTEMBRE</a:t>
            </a:r>
          </a:p>
        </p:txBody>
      </p:sp>
      <p:sp>
        <p:nvSpPr>
          <p:cNvPr id="250" name="Line"/>
          <p:cNvSpPr/>
          <p:nvPr/>
        </p:nvSpPr>
        <p:spPr>
          <a:xfrm>
            <a:off x="3532861" y="3456588"/>
            <a:ext cx="2541" cy="864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251" name="LANCIO E GESTIONE NUOVI STREAM EDITORIALI SOCIAL"/>
          <p:cNvSpPr/>
          <p:nvPr/>
        </p:nvSpPr>
        <p:spPr>
          <a:xfrm>
            <a:off x="3470832" y="1556792"/>
            <a:ext cx="5133616" cy="2332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>
            <a:lvl1pPr>
              <a:defRPr sz="1600">
                <a:solidFill>
                  <a:schemeClr val="accent3"/>
                </a:solidFill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r>
              <a:rPr lang="it-IT" sz="1125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CAMPAGNA #</a:t>
            </a:r>
            <a:r>
              <a:rPr lang="it-IT"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PARTYCONACI + </a:t>
            </a:r>
            <a:r>
              <a:rPr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LANCIO</a:t>
            </a:r>
            <a:r>
              <a:rPr sz="1125" dirty="0" smtClean="0">
                <a:solidFill>
                  <a:schemeClr val="tx2"/>
                </a:solidFill>
              </a:rPr>
              <a:t> </a:t>
            </a:r>
            <a:r>
              <a:rPr sz="1125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E GESTIONE NUOVI STREAM </a:t>
            </a:r>
            <a:r>
              <a:rPr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EDITORIALI</a:t>
            </a:r>
            <a:r>
              <a:rPr lang="it-IT"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 SOCIAL</a:t>
            </a:r>
            <a:endParaRPr sz="1125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3" name="Line"/>
          <p:cNvSpPr/>
          <p:nvPr/>
        </p:nvSpPr>
        <p:spPr>
          <a:xfrm>
            <a:off x="5300065" y="2954924"/>
            <a:ext cx="1" cy="468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254" name="Line"/>
          <p:cNvSpPr/>
          <p:nvPr/>
        </p:nvSpPr>
        <p:spPr>
          <a:xfrm>
            <a:off x="2771800" y="3212976"/>
            <a:ext cx="4279" cy="2160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255" name="AVVIO CONTEST “IL COMPAGNO DI VIAGGIO IDEALE”"/>
          <p:cNvSpPr/>
          <p:nvPr/>
        </p:nvSpPr>
        <p:spPr>
          <a:xfrm>
            <a:off x="1792145" y="5330058"/>
            <a:ext cx="1958067" cy="51446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3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984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AVVIO CONTEST</a:t>
            </a:r>
            <a:br>
              <a:rPr sz="984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sz="984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“IL COMPAGNO DI VIAGGIO IDEALE</a:t>
            </a:r>
            <a:r>
              <a:rPr sz="984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”</a:t>
            </a:r>
            <a:r>
              <a:rPr lang="it-IT" sz="984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</a:p>
          <a:p>
            <a:pPr algn="ctr">
              <a:defRPr sz="1400">
                <a:solidFill>
                  <a:schemeClr val="accent3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lang="it-IT" sz="984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+ LANDING PAGE</a:t>
            </a:r>
            <a:endParaRPr sz="984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6" name="INVIO KIT STAMPA  “TO DO LIST” #PARTYCONACI"/>
          <p:cNvSpPr/>
          <p:nvPr/>
        </p:nvSpPr>
        <p:spPr>
          <a:xfrm>
            <a:off x="1257327" y="5877272"/>
            <a:ext cx="3020858" cy="36301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984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INVIO KIT STAMPA </a:t>
            </a:r>
            <a:br>
              <a:rPr sz="984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sz="984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“TO DO LIST” #</a:t>
            </a:r>
            <a:r>
              <a:rPr sz="984" dirty="0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PARTYCONACI</a:t>
            </a:r>
            <a:r>
              <a:rPr lang="it-IT" sz="984" dirty="0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 + 1° COMUNIC. CAMPAGNA</a:t>
            </a:r>
            <a:endParaRPr sz="984" dirty="0">
              <a:solidFill>
                <a:srgbClr val="FF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7" name="Line"/>
          <p:cNvSpPr/>
          <p:nvPr/>
        </p:nvSpPr>
        <p:spPr>
          <a:xfrm>
            <a:off x="8665506" y="1926300"/>
            <a:ext cx="3158" cy="1484842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258" name="Line"/>
          <p:cNvSpPr/>
          <p:nvPr/>
        </p:nvSpPr>
        <p:spPr>
          <a:xfrm flipH="1" flipV="1">
            <a:off x="2016807" y="1885450"/>
            <a:ext cx="6633475" cy="1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259" name="VIAGGI  INFLUENCER"/>
          <p:cNvSpPr/>
          <p:nvPr/>
        </p:nvSpPr>
        <p:spPr>
          <a:xfrm>
            <a:off x="3006115" y="3915979"/>
            <a:ext cx="2722700" cy="66514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/>
          <a:p>
            <a:pPr algn="ctr">
              <a:defRPr sz="1800">
                <a:solidFill>
                  <a:schemeClr val="accent3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1266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VIAGGI </a:t>
            </a:r>
            <a:br>
              <a:rPr sz="1266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sz="1266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INFLUENCER</a:t>
            </a:r>
            <a:endParaRPr lang="it-IT" sz="1266" dirty="0" smtClean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ctr">
              <a:defRPr sz="1800">
                <a:solidFill>
                  <a:schemeClr val="accent3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lang="it-IT" sz="1400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000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(PRESS ANGLE + </a:t>
            </a:r>
            <a:r>
              <a:rPr lang="it-IT" sz="1000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ATTIVITA</a:t>
            </a:r>
            <a:r>
              <a:rPr lang="it-IT" sz="1000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’ SOCIAL </a:t>
            </a:r>
            <a:r>
              <a:rPr lang="it-IT" sz="1000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PROTAGONISTI)</a:t>
            </a:r>
            <a:endParaRPr sz="1000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1" name="Line"/>
          <p:cNvSpPr/>
          <p:nvPr/>
        </p:nvSpPr>
        <p:spPr>
          <a:xfrm flipH="1" flipV="1">
            <a:off x="5272372" y="2948220"/>
            <a:ext cx="3384000" cy="1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262" name="PUBBLICAZIONE CONTENUTI DELLE ESPERIENZE DI VIAGGIO DEGLI INFLUENCER"/>
          <p:cNvSpPr/>
          <p:nvPr/>
        </p:nvSpPr>
        <p:spPr>
          <a:xfrm>
            <a:off x="6147293" y="2251067"/>
            <a:ext cx="2002954" cy="5794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9765" tIns="29765" rIns="29765" bIns="29765" anchor="ctr">
            <a:spAutoFit/>
          </a:bodyPr>
          <a:lstStyle>
            <a:lvl1pPr>
              <a:defRPr sz="1600">
                <a:solidFill>
                  <a:schemeClr val="accent3"/>
                </a:solidFill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pPr algn="ctr"/>
            <a:r>
              <a:rPr sz="1125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PUBBLICAZIONE </a:t>
            </a:r>
            <a:r>
              <a:rPr lang="it-IT"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VIDEO</a:t>
            </a:r>
            <a:r>
              <a:rPr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 ESPERIENZE </a:t>
            </a:r>
            <a:r>
              <a:rPr sz="1125" dirty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DI VIAGGIO DEGLI </a:t>
            </a:r>
            <a:r>
              <a:rPr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INFLUENCER</a:t>
            </a:r>
            <a:r>
              <a:rPr lang="it-IT"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  SUI DIVERSI CANALI</a:t>
            </a:r>
            <a:endParaRPr sz="1125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3" name="PRESS ANGLE  BORGHESE"/>
          <p:cNvSpPr/>
          <p:nvPr/>
        </p:nvSpPr>
        <p:spPr>
          <a:xfrm>
            <a:off x="4442685" y="5309413"/>
            <a:ext cx="656429" cy="2115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984" b="1" dirty="0" smtClean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 BORGHESE</a:t>
            </a:r>
            <a:endParaRPr lang="it-IT" sz="984" b="1" dirty="0" smtClean="0">
              <a:solidFill>
                <a:schemeClr val="accent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4" name="PRESS ANGLE  BEBE VIO"/>
          <p:cNvSpPr/>
          <p:nvPr/>
        </p:nvSpPr>
        <p:spPr>
          <a:xfrm>
            <a:off x="3224533" y="4947878"/>
            <a:ext cx="574676" cy="2115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984" b="1" dirty="0" smtClean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984" b="1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BEBE </a:t>
            </a:r>
            <a:r>
              <a:rPr sz="984" b="1" dirty="0" smtClean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VIO</a:t>
            </a:r>
            <a:endParaRPr sz="984" b="1" dirty="0">
              <a:solidFill>
                <a:schemeClr val="accent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5" name="PRESS ANGLE BIASI"/>
          <p:cNvSpPr/>
          <p:nvPr/>
        </p:nvSpPr>
        <p:spPr>
          <a:xfrm>
            <a:off x="5143255" y="5442907"/>
            <a:ext cx="334225" cy="21156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984" b="1" dirty="0" smtClean="0">
                <a:solidFill>
                  <a:schemeClr val="accent2"/>
                </a:solidFill>
                <a:latin typeface="+mj-lt"/>
              </a:rPr>
              <a:t>BIASI</a:t>
            </a:r>
            <a:endParaRPr sz="984" b="1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266" name="PRESS ANGLE  MIAMI TRAVELLER"/>
          <p:cNvSpPr/>
          <p:nvPr/>
        </p:nvSpPr>
        <p:spPr>
          <a:xfrm>
            <a:off x="3635896" y="5021217"/>
            <a:ext cx="961073" cy="36301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984" b="1" dirty="0" smtClean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sz="984" b="1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MIAMI </a:t>
            </a:r>
            <a:r>
              <a:rPr sz="984" b="1" dirty="0" smtClean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TRAVELLER</a:t>
            </a:r>
            <a:endParaRPr lang="it-IT" sz="984" b="1" dirty="0" smtClean="0">
              <a:solidFill>
                <a:schemeClr val="accent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7" name="Line"/>
          <p:cNvSpPr/>
          <p:nvPr/>
        </p:nvSpPr>
        <p:spPr>
          <a:xfrm>
            <a:off x="3530921" y="4581168"/>
            <a:ext cx="1" cy="324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268" name="Line"/>
          <p:cNvSpPr/>
          <p:nvPr/>
        </p:nvSpPr>
        <p:spPr>
          <a:xfrm>
            <a:off x="4122781" y="4581176"/>
            <a:ext cx="1" cy="432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271" name="Rectangle"/>
          <p:cNvSpPr/>
          <p:nvPr/>
        </p:nvSpPr>
        <p:spPr>
          <a:xfrm>
            <a:off x="0" y="-19291"/>
            <a:ext cx="9144000" cy="586396"/>
          </a:xfrm>
          <a:prstGeom prst="rect">
            <a:avLst/>
          </a:prstGeom>
          <a:solidFill>
            <a:schemeClr val="tx2"/>
          </a:solidFill>
          <a:ln w="3175">
            <a:miter lim="400000"/>
          </a:ln>
        </p:spPr>
        <p:txBody>
          <a:bodyPr lIns="29765" tIns="29765" rIns="29765" bIns="29765" anchor="ctr"/>
          <a:lstStyle/>
          <a:p>
            <a:pPr>
              <a:defRPr sz="2600">
                <a:solidFill>
                  <a:srgbClr val="F1EFED"/>
                </a:solidFill>
              </a:defRPr>
            </a:pPr>
            <a:endParaRPr sz="1828"/>
          </a:p>
        </p:txBody>
      </p:sp>
      <p:sp>
        <p:nvSpPr>
          <p:cNvPr id="272" name="Line"/>
          <p:cNvSpPr/>
          <p:nvPr/>
        </p:nvSpPr>
        <p:spPr>
          <a:xfrm>
            <a:off x="-1" y="6841144"/>
            <a:ext cx="9144001" cy="16855"/>
          </a:xfrm>
          <a:prstGeom prst="line">
            <a:avLst/>
          </a:prstGeom>
          <a:ln w="63500">
            <a:solidFill>
              <a:schemeClr val="tx2"/>
            </a:solidFill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2" name="TextBox 1"/>
          <p:cNvSpPr txBox="1"/>
          <p:nvPr/>
        </p:nvSpPr>
        <p:spPr>
          <a:xfrm>
            <a:off x="179512" y="29767"/>
            <a:ext cx="260796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smtClean="0">
                <a:solidFill>
                  <a:schemeClr val="bg1"/>
                </a:solidFill>
              </a:rPr>
              <a:t>TIMELINE</a:t>
            </a:r>
            <a:endParaRPr lang="en-US" sz="2300" b="1" dirty="0">
              <a:solidFill>
                <a:schemeClr val="bg1"/>
              </a:solidFill>
            </a:endParaRPr>
          </a:p>
        </p:txBody>
      </p:sp>
      <p:sp>
        <p:nvSpPr>
          <p:cNvPr id="38" name="Line"/>
          <p:cNvSpPr/>
          <p:nvPr/>
        </p:nvSpPr>
        <p:spPr>
          <a:xfrm>
            <a:off x="2756447" y="1917016"/>
            <a:ext cx="7548" cy="1044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41" name="LANCIO E GESTIONE NUOVI STREAM EDITORIALI SOCIAL"/>
          <p:cNvSpPr/>
          <p:nvPr/>
        </p:nvSpPr>
        <p:spPr>
          <a:xfrm>
            <a:off x="1619672" y="1438464"/>
            <a:ext cx="1584568" cy="40636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9765" tIns="29765" rIns="29765" bIns="29765" anchor="ctr">
            <a:spAutoFit/>
          </a:bodyPr>
          <a:lstStyle>
            <a:lvl1pPr>
              <a:defRPr sz="1600">
                <a:solidFill>
                  <a:schemeClr val="accent3"/>
                </a:solidFill>
                <a:latin typeface="Copperplate"/>
                <a:ea typeface="Copperplate"/>
                <a:cs typeface="Copperplate"/>
                <a:sym typeface="Copperplate"/>
              </a:defRPr>
            </a:lvl1pPr>
          </a:lstStyle>
          <a:p>
            <a:pPr algn="ctr"/>
            <a:r>
              <a:rPr lang="it-IT"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ATTIVITA’ SOCIAL TEASER </a:t>
            </a:r>
            <a:br>
              <a:rPr lang="it-IT"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it-IT" sz="1125" dirty="0" smtClean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rPr>
              <a:t>#PARTYCONACI</a:t>
            </a:r>
            <a:endParaRPr sz="1125" dirty="0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5" name="PRESS ANGLE  MIAMI TRAVELLER"/>
          <p:cNvSpPr/>
          <p:nvPr/>
        </p:nvSpPr>
        <p:spPr>
          <a:xfrm>
            <a:off x="3006821" y="3206770"/>
            <a:ext cx="961073" cy="2140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17-18/06</a:t>
            </a:r>
          </a:p>
        </p:txBody>
      </p:sp>
      <p:sp>
        <p:nvSpPr>
          <p:cNvPr id="46" name="PRESS ANGLE  MIAMI TRAVELLER"/>
          <p:cNvSpPr/>
          <p:nvPr/>
        </p:nvSpPr>
        <p:spPr>
          <a:xfrm>
            <a:off x="3569894" y="3475388"/>
            <a:ext cx="961073" cy="2140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24-25/06</a:t>
            </a:r>
          </a:p>
        </p:txBody>
      </p:sp>
      <p:sp>
        <p:nvSpPr>
          <p:cNvPr id="47" name="PRESS ANGLE  MIAMI TRAVELLER"/>
          <p:cNvSpPr/>
          <p:nvPr/>
        </p:nvSpPr>
        <p:spPr>
          <a:xfrm>
            <a:off x="4216845" y="3219184"/>
            <a:ext cx="961073" cy="2140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1-2/07</a:t>
            </a:r>
          </a:p>
        </p:txBody>
      </p:sp>
      <p:sp>
        <p:nvSpPr>
          <p:cNvPr id="48" name="PRESS ANGLE  MIAMI TRAVELLER"/>
          <p:cNvSpPr/>
          <p:nvPr/>
        </p:nvSpPr>
        <p:spPr>
          <a:xfrm>
            <a:off x="4806692" y="3460876"/>
            <a:ext cx="961073" cy="2140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8-9/07</a:t>
            </a:r>
          </a:p>
        </p:txBody>
      </p:sp>
      <p:sp>
        <p:nvSpPr>
          <p:cNvPr id="49" name="Line"/>
          <p:cNvSpPr/>
          <p:nvPr/>
        </p:nvSpPr>
        <p:spPr>
          <a:xfrm>
            <a:off x="4122886" y="3703667"/>
            <a:ext cx="2541" cy="252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50" name="Line"/>
          <p:cNvSpPr/>
          <p:nvPr/>
        </p:nvSpPr>
        <p:spPr>
          <a:xfrm>
            <a:off x="4771113" y="3473404"/>
            <a:ext cx="2541" cy="684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51" name="Line"/>
          <p:cNvSpPr/>
          <p:nvPr/>
        </p:nvSpPr>
        <p:spPr>
          <a:xfrm>
            <a:off x="4769173" y="4567875"/>
            <a:ext cx="1" cy="720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52" name="Line"/>
          <p:cNvSpPr/>
          <p:nvPr/>
        </p:nvSpPr>
        <p:spPr>
          <a:xfrm>
            <a:off x="5311012" y="3703956"/>
            <a:ext cx="2541" cy="612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53" name="Line"/>
          <p:cNvSpPr/>
          <p:nvPr/>
        </p:nvSpPr>
        <p:spPr>
          <a:xfrm>
            <a:off x="5309072" y="4565814"/>
            <a:ext cx="1" cy="864000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  <a:tailEnd type="triangle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  <p:sp>
        <p:nvSpPr>
          <p:cNvPr id="54" name="PRESS ANGLE  MIAMI TRAVELLER"/>
          <p:cNvSpPr/>
          <p:nvPr/>
        </p:nvSpPr>
        <p:spPr>
          <a:xfrm>
            <a:off x="1532769" y="3446860"/>
            <a:ext cx="961073" cy="2140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20/05</a:t>
            </a:r>
          </a:p>
        </p:txBody>
      </p:sp>
      <p:sp>
        <p:nvSpPr>
          <p:cNvPr id="55" name="PRESS ANGLE  MIAMI TRAVELLER"/>
          <p:cNvSpPr/>
          <p:nvPr/>
        </p:nvSpPr>
        <p:spPr>
          <a:xfrm>
            <a:off x="8133681" y="3446860"/>
            <a:ext cx="961073" cy="2140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9765" tIns="29765" rIns="29765" bIns="29765" anchor="ctr">
            <a:spAutoFit/>
          </a:bodyPr>
          <a:lstStyle/>
          <a:p>
            <a:pPr algn="ctr">
              <a:defRPr sz="1400">
                <a:solidFill>
                  <a:schemeClr val="accent1"/>
                </a:solidFill>
                <a:latin typeface="Copperplate"/>
                <a:ea typeface="Copperplate"/>
                <a:cs typeface="Copperplate"/>
                <a:sym typeface="Copperplate"/>
              </a:defRPr>
            </a:pPr>
            <a:r>
              <a:rPr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it-IT" sz="1000" b="1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20/09</a:t>
            </a:r>
          </a:p>
        </p:txBody>
      </p:sp>
      <p:sp>
        <p:nvSpPr>
          <p:cNvPr id="56" name="Line"/>
          <p:cNvSpPr/>
          <p:nvPr/>
        </p:nvSpPr>
        <p:spPr>
          <a:xfrm flipH="1" flipV="1">
            <a:off x="3508695" y="3863256"/>
            <a:ext cx="1800000" cy="1"/>
          </a:xfrm>
          <a:prstGeom prst="line">
            <a:avLst/>
          </a:prstGeom>
          <a:ln w="25400">
            <a:solidFill>
              <a:schemeClr val="tx2"/>
            </a:solidFill>
            <a:custDash>
              <a:ds d="200000" sp="200000"/>
            </a:custDash>
            <a:miter lim="400000"/>
          </a:ln>
        </p:spPr>
        <p:txBody>
          <a:bodyPr lIns="29765" tIns="29765" rIns="29765" bIns="29765" anchor="ctr"/>
          <a:lstStyle/>
          <a:p>
            <a:pPr>
              <a:defRPr sz="2600"/>
            </a:pPr>
            <a:endParaRPr sz="1828"/>
          </a:p>
        </p:txBody>
      </p:sp>
    </p:spTree>
    <p:extLst>
      <p:ext uri="{BB962C8B-B14F-4D97-AF65-F5344CB8AC3E}">
        <p14:creationId xmlns:p14="http://schemas.microsoft.com/office/powerpoint/2010/main" val="12811477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1199</TotalTime>
  <Words>1648</Words>
  <Application>Microsoft Office PowerPoint</Application>
  <PresentationFormat>Presentazione su schermo (4:3)</PresentationFormat>
  <Paragraphs>134</Paragraphs>
  <Slides>10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7" baseType="lpstr">
      <vt:lpstr>Arial</vt:lpstr>
      <vt:lpstr>Calibri</vt:lpstr>
      <vt:lpstr>Copperplate</vt:lpstr>
      <vt:lpstr>Georgia</vt:lpstr>
      <vt:lpstr>Helvetica Light</vt:lpstr>
      <vt:lpstr>Mangal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user74</dc:creator>
  <cp:lastModifiedBy>Roberto Grattagliano</cp:lastModifiedBy>
  <cp:revision>240</cp:revision>
  <dcterms:created xsi:type="dcterms:W3CDTF">2017-05-06T11:49:24Z</dcterms:created>
  <dcterms:modified xsi:type="dcterms:W3CDTF">2017-05-07T18:54:56Z</dcterms:modified>
</cp:coreProperties>
</file>

<file path=docProps/thumbnail.jpeg>
</file>